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7" r:id="rId6"/>
    <p:sldId id="746" r:id="rId7"/>
    <p:sldId id="722" r:id="rId8"/>
    <p:sldId id="739" r:id="rId9"/>
    <p:sldId id="713" r:id="rId10"/>
    <p:sldId id="714" r:id="rId11"/>
    <p:sldId id="735" r:id="rId12"/>
    <p:sldId id="703" r:id="rId13"/>
    <p:sldId id="706" r:id="rId14"/>
    <p:sldId id="741" r:id="rId15"/>
    <p:sldId id="726" r:id="rId16"/>
    <p:sldId id="734" r:id="rId17"/>
    <p:sldId id="738" r:id="rId18"/>
    <p:sldId id="740" r:id="rId19"/>
    <p:sldId id="287" r:id="rId20"/>
  </p:sldIdLst>
  <p:sldSz cx="9144000" cy="5143500" type="screen16x9"/>
  <p:notesSz cx="6797675" cy="9928225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влушко" initials=" С. А.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00"/>
    <a:srgbClr val="006600"/>
    <a:srgbClr val="008E00"/>
    <a:srgbClr val="ABDB77"/>
    <a:srgbClr val="2F7EFF"/>
    <a:srgbClr val="004ECC"/>
    <a:srgbClr val="003CA0"/>
    <a:srgbClr val="000099"/>
    <a:srgbClr val="D5EAFF"/>
    <a:srgbClr val="8F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84592" autoAdjust="0"/>
  </p:normalViewPr>
  <p:slideViewPr>
    <p:cSldViewPr snapToGrid="0" showGuides="1">
      <p:cViewPr varScale="1">
        <p:scale>
          <a:sx n="148" d="100"/>
          <a:sy n="148" d="100"/>
        </p:scale>
        <p:origin x="108" y="132"/>
      </p:cViewPr>
      <p:guideLst>
        <p:guide orient="horz" pos="3239"/>
        <p:guide pos="281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-205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967909407400998E-2"/>
          <c:y val="7.1025631266447731E-2"/>
          <c:w val="0.93188903464490069"/>
          <c:h val="0.8596764283694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перспектива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5B-4D9C-9965-833A8AE5D2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организовано</c:v>
                </c:pt>
              </c:strCache>
            </c:strRef>
          </c:tx>
          <c:spPr>
            <a:solidFill>
              <a:srgbClr val="6EA92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5B-4D9C-9965-833A8AE5D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12228880"/>
        <c:axId val="1012233456"/>
      </c:barChart>
      <c:catAx>
        <c:axId val="1012228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2233456"/>
        <c:crosses val="autoZero"/>
        <c:auto val="1"/>
        <c:lblAlgn val="ctr"/>
        <c:lblOffset val="100"/>
        <c:noMultiLvlLbl val="0"/>
      </c:catAx>
      <c:valAx>
        <c:axId val="1012233456"/>
        <c:scaling>
          <c:orientation val="minMax"/>
          <c:max val="8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2228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967909407400998E-2"/>
          <c:y val="7.1025631266447731E-2"/>
          <c:w val="0.95630721689999809"/>
          <c:h val="0.8596764283694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перспектива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B-4141-8A8F-43384504E5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организовано</c:v>
                </c:pt>
              </c:strCache>
            </c:strRef>
          </c:tx>
          <c:spPr>
            <a:solidFill>
              <a:srgbClr val="6EA92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0B-4141-8A8F-43384504E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012228880"/>
        <c:axId val="1012233456"/>
      </c:barChart>
      <c:catAx>
        <c:axId val="1012228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2233456"/>
        <c:crosses val="autoZero"/>
        <c:auto val="1"/>
        <c:lblAlgn val="ctr"/>
        <c:lblOffset val="100"/>
        <c:noMultiLvlLbl val="0"/>
      </c:catAx>
      <c:valAx>
        <c:axId val="1012233456"/>
        <c:scaling>
          <c:orientation val="minMax"/>
          <c:max val="8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2228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EA94BF79-D97C-4F17-B2B2-FE378A077667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C6B50815-DEFA-46D5-9FE8-0B0B8C992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A58C9CF-F856-4DC9-B28E-C8C8EF293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864" indent="-285717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2868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015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163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309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456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8604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5751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BEFC78-A9EE-4847-ACF1-2BD899E886E5}" type="slidenum">
              <a:rPr lang="ru-RU" sz="1200" b="0"/>
              <a:pPr eaLnBrk="1" hangingPunct="1"/>
              <a:t>1</a:t>
            </a:fld>
            <a:endParaRPr lang="ru-RU" sz="1200" b="0" dirty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  <p:sp>
        <p:nvSpPr>
          <p:cNvPr id="36869" name="Номер слайда 3"/>
          <p:cNvSpPr txBox="1">
            <a:spLocks noGrp="1"/>
          </p:cNvSpPr>
          <p:nvPr/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9349D58-A221-488D-A9E8-03D4C4F1903F}" type="slidenum">
              <a:rPr lang="ru-RU" sz="1200" b="0"/>
              <a:pPr algn="r" eaLnBrk="1" hangingPunct="1"/>
              <a:t>1</a:t>
            </a:fld>
            <a:endParaRPr lang="ru-RU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3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200" b="0" kern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7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4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6" y="1647825"/>
            <a:ext cx="8207375" cy="218956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4452937"/>
            <a:ext cx="8186737" cy="682229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245309" y="566773"/>
            <a:ext cx="912944" cy="1033397"/>
            <a:chOff x="2481263" y="212726"/>
            <a:chExt cx="4175126" cy="4725988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3169084" y="680469"/>
            <a:ext cx="4121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СИСТЕМНЫЙ ОПЕРАТОР </a:t>
            </a:r>
          </a:p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ЕДИНОЙ ЭНЕРГЕТИЧЕСКОЙ СИСТЕМЫ</a:t>
            </a:r>
            <a:endParaRPr lang="en-US" sz="1500" spc="-10" baseline="0" dirty="0">
              <a:solidFill>
                <a:srgbClr val="A88C5E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RUSSIAN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POWER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SYSTEM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OPERATOR</a:t>
            </a:r>
            <a:endParaRPr lang="ru-RU" sz="1500" spc="30" baseline="0" dirty="0">
              <a:solidFill>
                <a:srgbClr val="003C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5346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DCB2-B83A-4EA5-AA8E-76218A8B2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4055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9" y="0"/>
            <a:ext cx="2198687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C7FC-25C6-478A-8752-63641AB03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68166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3F22-0AD9-46BC-8189-A8BBDFB12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3459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69BD-165E-46A4-963A-CA0F6966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3055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9" y="894160"/>
            <a:ext cx="4321175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963" y="894160"/>
            <a:ext cx="4322762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0668-BA44-4245-B81E-D664D07C0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7278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35C31-ECFA-47D7-8CD6-BE3912C7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8334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E451-AC80-4928-9ADA-835975F8B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45364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08B5-AAC9-4CEC-9877-CEE2B841A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6175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3F4B-17B9-472D-A07B-617B23910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8437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8A32-3A1B-4032-A519-EE9A4912A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1388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79771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94160"/>
            <a:ext cx="8796337" cy="41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413148"/>
            <a:ext cx="576262" cy="3774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95642F"/>
                </a:solidFill>
                <a:latin typeface="Arial" charset="0"/>
              </a:defRPr>
            </a:lvl1pPr>
          </a:lstStyle>
          <a:p>
            <a:pPr>
              <a:defRPr/>
            </a:pPr>
            <a:fld id="{DCA136F8-5059-4330-8813-7A498AD3D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46696" y="68893"/>
            <a:ext cx="620238" cy="702072"/>
            <a:chOff x="2481263" y="212726"/>
            <a:chExt cx="4175126" cy="4725988"/>
          </a:xfrm>
        </p:grpSpPr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pitchFamily="34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pitchFamily="34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070185" y="44624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1800" b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Опыт эксплуатации информационной модели ОЭС Урала после интеграции с пилотными зонами ПАО «Россети»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08001" y="4452937"/>
            <a:ext cx="8277225" cy="682229"/>
          </a:xfrm>
        </p:spPr>
        <p:txBody>
          <a:bodyPr/>
          <a:lstStyle/>
          <a:p>
            <a:r>
              <a:rPr lang="ru-RU" dirty="0"/>
              <a:t>Кузнецов А.В., Директор по информационным технологиям</a:t>
            </a:r>
          </a:p>
          <a:p>
            <a:r>
              <a:rPr lang="ru-RU" dirty="0"/>
              <a:t>Филиала АО «СО ЕЭС» ОДУ Урала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286194" y="1448217"/>
            <a:ext cx="56546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algn="ctr">
              <a:spcBef>
                <a:spcPct val="20000"/>
              </a:spcBef>
              <a:buClr>
                <a:srgbClr val="003CA0"/>
              </a:buClr>
              <a:buFont typeface="Arial" charset="0"/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449263" algn="ctr">
              <a:spcBef>
                <a:spcPct val="20000"/>
              </a:spcBef>
              <a:buClr>
                <a:srgbClr val="95642F"/>
              </a:buClr>
              <a:buSzPct val="85000"/>
              <a:buFont typeface="Arial" charset="0"/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898525" algn="ctr">
              <a:spcBef>
                <a:spcPct val="20000"/>
              </a:spcBef>
              <a:buClr>
                <a:srgbClr val="003CA0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257300" algn="ctr">
              <a:spcBef>
                <a:spcPct val="20000"/>
              </a:spcBef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1616075" algn="ctr">
              <a:spcBef>
                <a:spcPct val="20000"/>
              </a:spcBef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073275" algn="ctr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530475" algn="ctr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2987675" algn="ctr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444875" algn="ctr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endParaRPr lang="ru-RU" altLang="ru-RU" sz="1200" dirty="0"/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30EB5AF6-A37B-465D-A073-C5CF5D4BC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4398169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/>
          <p:cNvSpPr txBox="1"/>
          <p:nvPr/>
        </p:nvSpPr>
        <p:spPr>
          <a:xfrm>
            <a:off x="3657056" y="2621681"/>
            <a:ext cx="46419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700" b="0" dirty="0">
                <a:latin typeface="Arial" charset="0"/>
              </a:rPr>
              <a:t>замечания</a:t>
            </a:r>
          </a:p>
        </p:txBody>
      </p:sp>
      <p:cxnSp>
        <p:nvCxnSpPr>
          <p:cNvPr id="114" name="Соединительная линия уступом 91"/>
          <p:cNvCxnSpPr/>
          <p:nvPr/>
        </p:nvCxnSpPr>
        <p:spPr bwMode="auto">
          <a:xfrm>
            <a:off x="3620859" y="2604971"/>
            <a:ext cx="540000" cy="0"/>
          </a:xfrm>
          <a:prstGeom prst="straightConnector1">
            <a:avLst/>
          </a:prstGeom>
          <a:ln>
            <a:headEnd type="triangle" w="med" len="lg"/>
            <a:tailEnd type="non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Структурная схема информационного обмена </a:t>
            </a:r>
            <a:br>
              <a:rPr lang="ru-RU" dirty="0"/>
            </a:br>
            <a:r>
              <a:rPr lang="ru-RU" dirty="0"/>
              <a:t>в формате </a:t>
            </a:r>
            <a:r>
              <a:rPr lang="en-US" dirty="0"/>
              <a:t>CIM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153256" y="2173042"/>
            <a:ext cx="837489" cy="1116000"/>
            <a:chOff x="616524" y="1574837"/>
            <a:chExt cx="990086" cy="993009"/>
          </a:xfr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Прямоугольник: скругленные углы 72">
              <a:extLst>
                <a:ext uri="{FF2B5EF4-FFF2-40B4-BE49-F238E27FC236}">
                  <a16:creationId xmlns:a16="http://schemas.microsoft.com/office/drawing/2014/main" id="{EF3D1431-214B-42DE-AED1-D5AFC2C3C581}"/>
                </a:ext>
              </a:extLst>
            </p:cNvPr>
            <p:cNvSpPr/>
            <p:nvPr/>
          </p:nvSpPr>
          <p:spPr bwMode="auto">
            <a:xfrm>
              <a:off x="616524" y="1574837"/>
              <a:ext cx="990086" cy="993009"/>
            </a:xfrm>
            <a:prstGeom prst="roundRect">
              <a:avLst>
                <a:gd name="adj" fmla="val 12837"/>
              </a:avLst>
            </a:prstGeom>
            <a:solidFill>
              <a:srgbClr val="003C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</a:pP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CIM</a:t>
              </a:r>
              <a:r>
                <a:rPr lang="ru-RU" sz="12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  <a:latin typeface="+mn-lt"/>
                </a:rPr>
                <a:t>портал</a:t>
              </a:r>
              <a:endParaRPr lang="ru-RU" sz="1200" dirty="0"/>
            </a:p>
          </p:txBody>
        </p:sp>
        <p:pic>
          <p:nvPicPr>
            <p:cNvPr id="13" name="Рисунок 12" descr="База данных">
              <a:extLst>
                <a:ext uri="{FF2B5EF4-FFF2-40B4-BE49-F238E27FC236}">
                  <a16:creationId xmlns:a16="http://schemas.microsoft.com/office/drawing/2014/main" id="{11157C46-8BA6-47CE-8E10-A4C981A83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38715" y="1668917"/>
              <a:ext cx="545702" cy="485230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C0AEF93-C5F8-49BB-AEA6-AD6933417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6728" y="894225"/>
            <a:ext cx="555908" cy="5446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94" y="2532717"/>
            <a:ext cx="216000" cy="21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148" y="1607257"/>
            <a:ext cx="13644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700" b="0" dirty="0">
                <a:latin typeface="Arial" charset="0"/>
              </a:rPr>
              <a:t>ЕЭСК, </a:t>
            </a:r>
            <a:r>
              <a:rPr lang="ru-RU" sz="700" b="0" dirty="0" err="1">
                <a:latin typeface="Arial" charset="0"/>
              </a:rPr>
              <a:t>Россети</a:t>
            </a:r>
            <a:r>
              <a:rPr lang="ru-RU" sz="700" b="0" dirty="0">
                <a:latin typeface="Arial" charset="0"/>
              </a:rPr>
              <a:t> - Тюмень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670303" y="1830259"/>
            <a:ext cx="756000" cy="900000"/>
            <a:chOff x="462831" y="2331978"/>
            <a:chExt cx="756000" cy="900000"/>
          </a:xfr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Скругленный прямоугольник 18"/>
            <p:cNvSpPr/>
            <p:nvPr/>
          </p:nvSpPr>
          <p:spPr bwMode="auto">
            <a:xfrm>
              <a:off x="462831" y="2331978"/>
              <a:ext cx="756000" cy="900000"/>
            </a:xfrm>
            <a:prstGeom prst="roundRect">
              <a:avLst/>
            </a:prstGeom>
            <a:solidFill>
              <a:srgbClr val="003C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</a:pPr>
              <a:r>
                <a:rPr lang="ru-RU" sz="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Информационная модель</a:t>
              </a:r>
            </a:p>
          </p:txBody>
        </p:sp>
        <p:pic>
          <p:nvPicPr>
            <p:cNvPr id="20" name="Рисунок 19" descr="База данных">
              <a:extLst>
                <a:ext uri="{FF2B5EF4-FFF2-40B4-BE49-F238E27FC236}">
                  <a16:creationId xmlns:a16="http://schemas.microsoft.com/office/drawing/2014/main" id="{11157C46-8BA6-47CE-8E10-A4C981A83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10033" y="2428484"/>
              <a:ext cx="461596" cy="524982"/>
            </a:xfrm>
            <a:prstGeom prst="rect">
              <a:avLst/>
            </a:prstGeom>
          </p:spPr>
        </p:pic>
      </p:grpSp>
      <p:cxnSp>
        <p:nvCxnSpPr>
          <p:cNvPr id="29" name="Прямая соединительная линия 28"/>
          <p:cNvCxnSpPr/>
          <p:nvPr/>
        </p:nvCxnSpPr>
        <p:spPr bwMode="auto">
          <a:xfrm>
            <a:off x="164357" y="2867938"/>
            <a:ext cx="2394000" cy="0"/>
          </a:xfrm>
          <a:prstGeom prst="line">
            <a:avLst/>
          </a:prstGeom>
          <a:ln w="6350">
            <a:prstDash val="soli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 bwMode="auto">
          <a:xfrm flipV="1">
            <a:off x="164420" y="1566458"/>
            <a:ext cx="0" cy="1296000"/>
          </a:xfrm>
          <a:prstGeom prst="line">
            <a:avLst/>
          </a:prstGeom>
          <a:ln w="6350">
            <a:prstDash val="soli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162484" y="1566457"/>
            <a:ext cx="3456000" cy="1"/>
          </a:xfrm>
          <a:prstGeom prst="line">
            <a:avLst/>
          </a:prstGeom>
          <a:ln w="6350">
            <a:prstDash val="soli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 bwMode="auto">
          <a:xfrm>
            <a:off x="2561680" y="3743203"/>
            <a:ext cx="1051200" cy="0"/>
          </a:xfrm>
          <a:prstGeom prst="line">
            <a:avLst/>
          </a:prstGeom>
          <a:ln w="6350">
            <a:prstDash val="soli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2561895" y="2866089"/>
            <a:ext cx="0" cy="864000"/>
          </a:xfrm>
          <a:prstGeom prst="line">
            <a:avLst/>
          </a:prstGeom>
          <a:ln w="6350">
            <a:prstDash val="soli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61271" y="1113398"/>
            <a:ext cx="230667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700" b="0" dirty="0" smtClean="0">
                <a:latin typeface="Arial" charset="0"/>
              </a:rPr>
              <a:t>Первичный ввод </a:t>
            </a:r>
            <a:r>
              <a:rPr lang="ru-RU" sz="700" b="0" dirty="0">
                <a:latin typeface="Arial" charset="0"/>
              </a:rPr>
              <a:t>информации через </a:t>
            </a:r>
            <a:r>
              <a:rPr lang="en-US" sz="700" b="0" dirty="0">
                <a:latin typeface="Arial" charset="0"/>
              </a:rPr>
              <a:t>WEB-</a:t>
            </a:r>
            <a:r>
              <a:rPr lang="ru-RU" sz="700" b="0" dirty="0" err="1">
                <a:latin typeface="Arial" charset="0"/>
              </a:rPr>
              <a:t>интефейс</a:t>
            </a:r>
            <a:endParaRPr lang="ru-RU" sz="700" b="0" dirty="0">
              <a:latin typeface="Arial" charset="0"/>
            </a:endParaRPr>
          </a:p>
        </p:txBody>
      </p:sp>
      <p:sp>
        <p:nvSpPr>
          <p:cNvPr id="57" name="Блок-схема: процесс 56"/>
          <p:cNvSpPr/>
          <p:nvPr/>
        </p:nvSpPr>
        <p:spPr bwMode="auto">
          <a:xfrm>
            <a:off x="6505948" y="1369610"/>
            <a:ext cx="1903113" cy="403036"/>
          </a:xfrm>
          <a:prstGeom prst="flowChartProcess">
            <a:avLst/>
          </a:prstGeom>
          <a:gradFill>
            <a:gsLst>
              <a:gs pos="0">
                <a:srgbClr val="97BAFF">
                  <a:tint val="66000"/>
                  <a:satMod val="160000"/>
                </a:srgbClr>
              </a:gs>
              <a:gs pos="19000">
                <a:srgbClr val="97BAFF">
                  <a:tint val="44500"/>
                  <a:satMod val="160000"/>
                </a:srgbClr>
              </a:gs>
              <a:gs pos="100000">
                <a:srgbClr val="97BAFF">
                  <a:tint val="23500"/>
                  <a:satMod val="16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900" dirty="0"/>
              <a:t>Автоматизированная технологическая проверка</a:t>
            </a:r>
          </a:p>
        </p:txBody>
      </p:sp>
      <p:sp>
        <p:nvSpPr>
          <p:cNvPr id="64" name="Цилиндр 63"/>
          <p:cNvSpPr/>
          <p:nvPr/>
        </p:nvSpPr>
        <p:spPr bwMode="auto">
          <a:xfrm rot="5400000">
            <a:off x="1193563" y="3559561"/>
            <a:ext cx="271687" cy="2210981"/>
          </a:xfrm>
          <a:prstGeom prst="can">
            <a:avLst>
              <a:gd name="adj" fmla="val 45449"/>
            </a:avLst>
          </a:prstGeom>
          <a:gradFill flip="none" rotWithShape="1">
            <a:gsLst>
              <a:gs pos="38000">
                <a:srgbClr val="79BCFF"/>
              </a:gs>
              <a:gs pos="1000">
                <a:srgbClr val="5BADFF"/>
              </a:gs>
              <a:gs pos="57000">
                <a:srgbClr val="9FCFFF"/>
              </a:gs>
              <a:gs pos="100000">
                <a:srgbClr val="C1E0FF"/>
              </a:gs>
            </a:gsLst>
            <a:lin ang="1080000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800" dirty="0"/>
              <a:t>Интеграционная платформа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1976" y="4915811"/>
            <a:ext cx="113581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700" b="0" dirty="0">
                <a:latin typeface="Arial" charset="0"/>
              </a:rPr>
              <a:t>Целевая схема </a:t>
            </a:r>
            <a:r>
              <a:rPr lang="ru-RU" sz="700" b="0" dirty="0" err="1">
                <a:latin typeface="Arial" charset="0"/>
              </a:rPr>
              <a:t>Россетей</a:t>
            </a:r>
            <a:endParaRPr lang="ru-RU" sz="700" b="0" dirty="0">
              <a:latin typeface="Arial" charset="0"/>
            </a:endParaRPr>
          </a:p>
        </p:txBody>
      </p:sp>
      <p:sp>
        <p:nvSpPr>
          <p:cNvPr id="71" name="Овал 70"/>
          <p:cNvSpPr>
            <a:spLocks noChangeAspect="1"/>
          </p:cNvSpPr>
          <p:nvPr/>
        </p:nvSpPr>
        <p:spPr bwMode="auto">
          <a:xfrm>
            <a:off x="1184440" y="396228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72" name="Овал 71"/>
          <p:cNvSpPr>
            <a:spLocks noChangeAspect="1"/>
          </p:cNvSpPr>
          <p:nvPr/>
        </p:nvSpPr>
        <p:spPr bwMode="auto">
          <a:xfrm>
            <a:off x="1319748" y="396228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73" name="Овал 72"/>
          <p:cNvSpPr>
            <a:spLocks noChangeAspect="1"/>
          </p:cNvSpPr>
          <p:nvPr/>
        </p:nvSpPr>
        <p:spPr bwMode="auto">
          <a:xfrm>
            <a:off x="1455056" y="396228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cxnSp>
        <p:nvCxnSpPr>
          <p:cNvPr id="74" name="Прямая соединительная линия 73"/>
          <p:cNvCxnSpPr/>
          <p:nvPr/>
        </p:nvCxnSpPr>
        <p:spPr bwMode="auto">
          <a:xfrm>
            <a:off x="69433" y="5074945"/>
            <a:ext cx="3510000" cy="1"/>
          </a:xfrm>
          <a:prstGeom prst="line">
            <a:avLst/>
          </a:prstGeom>
          <a:ln>
            <a:solidFill>
              <a:srgbClr val="004ECC"/>
            </a:solidFill>
            <a:prstDash val="lgDash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 bwMode="auto">
          <a:xfrm>
            <a:off x="80386" y="3416928"/>
            <a:ext cx="2376000" cy="1"/>
          </a:xfrm>
          <a:prstGeom prst="line">
            <a:avLst/>
          </a:prstGeom>
          <a:ln>
            <a:solidFill>
              <a:srgbClr val="004ECC"/>
            </a:solidFill>
            <a:prstDash val="lgDash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 bwMode="auto">
          <a:xfrm flipV="1">
            <a:off x="70447" y="3426867"/>
            <a:ext cx="0" cy="1620000"/>
          </a:xfrm>
          <a:prstGeom prst="line">
            <a:avLst/>
          </a:prstGeom>
          <a:ln>
            <a:solidFill>
              <a:srgbClr val="004ECC"/>
            </a:solidFill>
            <a:prstDash val="lgDash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 bwMode="auto">
          <a:xfrm flipV="1">
            <a:off x="3583362" y="2405678"/>
            <a:ext cx="0" cy="2664000"/>
          </a:xfrm>
          <a:prstGeom prst="line">
            <a:avLst/>
          </a:prstGeom>
          <a:ln>
            <a:solidFill>
              <a:srgbClr val="004ECC"/>
            </a:solidFill>
            <a:prstDash val="lgDash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 bwMode="auto">
          <a:xfrm>
            <a:off x="2464700" y="2406747"/>
            <a:ext cx="1116000" cy="0"/>
          </a:xfrm>
          <a:prstGeom prst="line">
            <a:avLst/>
          </a:prstGeom>
          <a:ln>
            <a:solidFill>
              <a:srgbClr val="004ECC"/>
            </a:solidFill>
            <a:prstDash val="lgDash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 bwMode="auto">
          <a:xfrm flipV="1">
            <a:off x="2459436" y="2406747"/>
            <a:ext cx="0" cy="1008000"/>
          </a:xfrm>
          <a:prstGeom prst="line">
            <a:avLst/>
          </a:prstGeom>
          <a:ln>
            <a:solidFill>
              <a:srgbClr val="004ECC"/>
            </a:solidFill>
            <a:prstDash val="lgDash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60" idx="2"/>
          </p:cNvCxnSpPr>
          <p:nvPr/>
        </p:nvCxnSpPr>
        <p:spPr bwMode="auto">
          <a:xfrm>
            <a:off x="731435" y="4345055"/>
            <a:ext cx="0" cy="216000"/>
          </a:xfrm>
          <a:prstGeom prst="line">
            <a:avLst/>
          </a:prstGeom>
          <a:ln>
            <a:solidFill>
              <a:schemeClr val="tx1"/>
            </a:solidFill>
            <a:headEnd type="none" w="med" len="sm"/>
            <a:tailEnd type="oval" w="med" len="sm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62" idx="2"/>
          </p:cNvCxnSpPr>
          <p:nvPr/>
        </p:nvCxnSpPr>
        <p:spPr bwMode="auto">
          <a:xfrm>
            <a:off x="1963272" y="4345055"/>
            <a:ext cx="0" cy="216000"/>
          </a:xfrm>
          <a:prstGeom prst="line">
            <a:avLst/>
          </a:prstGeom>
          <a:ln>
            <a:solidFill>
              <a:schemeClr val="tx1"/>
            </a:solidFill>
            <a:headEnd type="none" w="med" len="sm"/>
            <a:tailEnd type="oval" w="med" len="sm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 bwMode="auto">
          <a:xfrm>
            <a:off x="425435" y="3589055"/>
            <a:ext cx="612000" cy="756000"/>
          </a:xfrm>
          <a:prstGeom prst="roundRect">
            <a:avLst/>
          </a:prstGeom>
          <a:gradFill flip="none" rotWithShape="1">
            <a:gsLst>
              <a:gs pos="38000">
                <a:srgbClr val="79BCFF"/>
              </a:gs>
              <a:gs pos="1000">
                <a:srgbClr val="5BADFF"/>
              </a:gs>
              <a:gs pos="57000">
                <a:srgbClr val="9FCFFF"/>
              </a:gs>
              <a:gs pos="100000">
                <a:srgbClr val="C1E0FF"/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/>
          </a:sp3d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700" dirty="0" err="1"/>
              <a:t>Информа-ционная</a:t>
            </a:r>
            <a:r>
              <a:rPr lang="ru-RU" sz="700" dirty="0"/>
              <a:t> система</a:t>
            </a:r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1657272" y="3589055"/>
            <a:ext cx="612000" cy="756000"/>
          </a:xfrm>
          <a:prstGeom prst="roundRect">
            <a:avLst/>
          </a:prstGeom>
          <a:gradFill flip="none" rotWithShape="1">
            <a:gsLst>
              <a:gs pos="38000">
                <a:srgbClr val="79BCFF"/>
              </a:gs>
              <a:gs pos="1000">
                <a:srgbClr val="5BADFF"/>
              </a:gs>
              <a:gs pos="57000">
                <a:srgbClr val="9FCFFF"/>
              </a:gs>
              <a:gs pos="100000">
                <a:srgbClr val="C1E0FF"/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/>
          </a:sp3d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700" dirty="0" err="1"/>
              <a:t>Информа-ционная</a:t>
            </a:r>
            <a:r>
              <a:rPr lang="ru-RU" sz="700" dirty="0"/>
              <a:t> система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3618227" y="1566457"/>
            <a:ext cx="0" cy="2178000"/>
          </a:xfrm>
          <a:prstGeom prst="line">
            <a:avLst/>
          </a:prstGeom>
          <a:ln w="6350">
            <a:prstDash val="soli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664580" y="2958568"/>
            <a:ext cx="309170" cy="10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700" b="0" dirty="0" err="1">
                <a:latin typeface="Arial" charset="0"/>
              </a:rPr>
              <a:t>cimxml</a:t>
            </a:r>
            <a:endParaRPr lang="ru-RU" sz="700" b="0" dirty="0">
              <a:latin typeface="Arial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6580264" y="2162111"/>
            <a:ext cx="756000" cy="906820"/>
            <a:chOff x="488496" y="2257449"/>
            <a:chExt cx="756761" cy="989954"/>
          </a:xfr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7" name="Скругленный прямоугольник 106"/>
            <p:cNvSpPr/>
            <p:nvPr/>
          </p:nvSpPr>
          <p:spPr bwMode="auto">
            <a:xfrm>
              <a:off x="488496" y="2257449"/>
              <a:ext cx="756761" cy="989954"/>
            </a:xfrm>
            <a:prstGeom prst="roundRect">
              <a:avLst/>
            </a:prstGeom>
            <a:solidFill>
              <a:srgbClr val="003C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0" tIns="4572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</a:pPr>
              <a:r>
                <a:rPr lang="ru-RU" sz="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Единая информационная модель СО</a:t>
              </a:r>
            </a:p>
          </p:txBody>
        </p:sp>
        <p:pic>
          <p:nvPicPr>
            <p:cNvPr id="108" name="Рисунок 107" descr="База данных">
              <a:extLst>
                <a:ext uri="{FF2B5EF4-FFF2-40B4-BE49-F238E27FC236}">
                  <a16:creationId xmlns:a16="http://schemas.microsoft.com/office/drawing/2014/main" id="{11157C46-8BA6-47CE-8E10-A4C981A83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36078" y="2336530"/>
              <a:ext cx="461596" cy="524982"/>
            </a:xfrm>
            <a:prstGeom prst="rect">
              <a:avLst/>
            </a:prstGeom>
          </p:spPr>
        </p:pic>
      </p:grpSp>
      <p:sp>
        <p:nvSpPr>
          <p:cNvPr id="109" name="Скругленный прямоугольник 108"/>
          <p:cNvSpPr/>
          <p:nvPr/>
        </p:nvSpPr>
        <p:spPr bwMode="auto">
          <a:xfrm>
            <a:off x="7683327" y="2247796"/>
            <a:ext cx="684000" cy="756000"/>
          </a:xfrm>
          <a:prstGeom prst="roundRect">
            <a:avLst/>
          </a:prstGeom>
          <a:gradFill flip="none" rotWithShape="1">
            <a:gsLst>
              <a:gs pos="38000">
                <a:srgbClr val="79BCFF"/>
              </a:gs>
              <a:gs pos="1000">
                <a:srgbClr val="5BADFF"/>
              </a:gs>
              <a:gs pos="57000">
                <a:srgbClr val="9FCFFF"/>
              </a:gs>
              <a:gs pos="100000">
                <a:srgbClr val="C1E0FF"/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/>
          </a:sp3d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700" dirty="0"/>
              <a:t>Средства управления </a:t>
            </a:r>
            <a:r>
              <a:rPr lang="ru-RU" sz="700" dirty="0" err="1"/>
              <a:t>информа-ционными</a:t>
            </a:r>
            <a:r>
              <a:rPr lang="ru-RU" sz="700" dirty="0"/>
              <a:t> моделями</a:t>
            </a:r>
          </a:p>
        </p:txBody>
      </p:sp>
      <p:sp>
        <p:nvSpPr>
          <p:cNvPr id="110" name="Скругленный прямоугольник 109"/>
          <p:cNvSpPr/>
          <p:nvPr/>
        </p:nvSpPr>
        <p:spPr bwMode="auto">
          <a:xfrm>
            <a:off x="5371012" y="2242582"/>
            <a:ext cx="653013" cy="756000"/>
          </a:xfrm>
          <a:prstGeom prst="roundRect">
            <a:avLst/>
          </a:prstGeom>
          <a:gradFill flip="none" rotWithShape="1">
            <a:gsLst>
              <a:gs pos="38000">
                <a:srgbClr val="79BCFF"/>
              </a:gs>
              <a:gs pos="1000">
                <a:srgbClr val="5BADFF"/>
              </a:gs>
              <a:gs pos="57000">
                <a:srgbClr val="9FCFFF"/>
              </a:gs>
              <a:gs pos="100000">
                <a:srgbClr val="C1E0FF"/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/>
          </a:sp3d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700" dirty="0"/>
              <a:t>Портальные средства проверки</a:t>
            </a:r>
          </a:p>
        </p:txBody>
      </p:sp>
      <p:sp>
        <p:nvSpPr>
          <p:cNvPr id="115" name="Скругленный прямоугольник 114"/>
          <p:cNvSpPr/>
          <p:nvPr/>
        </p:nvSpPr>
        <p:spPr bwMode="auto">
          <a:xfrm>
            <a:off x="5959915" y="3866625"/>
            <a:ext cx="576000" cy="756000"/>
          </a:xfrm>
          <a:prstGeom prst="roundRect">
            <a:avLst/>
          </a:prstGeom>
          <a:gradFill flip="none" rotWithShape="1">
            <a:gsLst>
              <a:gs pos="38000">
                <a:srgbClr val="79BCFF"/>
              </a:gs>
              <a:gs pos="1000">
                <a:srgbClr val="5BADFF"/>
              </a:gs>
              <a:gs pos="57000">
                <a:srgbClr val="9FCFFF"/>
              </a:gs>
              <a:gs pos="100000">
                <a:srgbClr val="C1E0FF"/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31750"/>
          </a:sp3d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700" dirty="0" err="1"/>
              <a:t>Информа-ционная</a:t>
            </a:r>
            <a:r>
              <a:rPr lang="ru-RU" sz="700" dirty="0"/>
              <a:t> система</a:t>
            </a:r>
          </a:p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700" dirty="0"/>
              <a:t> РДУ</a:t>
            </a:r>
          </a:p>
        </p:txBody>
      </p:sp>
      <p:sp>
        <p:nvSpPr>
          <p:cNvPr id="116" name="Скругленный прямоугольник 115"/>
          <p:cNvSpPr/>
          <p:nvPr/>
        </p:nvSpPr>
        <p:spPr bwMode="auto">
          <a:xfrm>
            <a:off x="6778256" y="3866625"/>
            <a:ext cx="576000" cy="756000"/>
          </a:xfrm>
          <a:prstGeom prst="roundRect">
            <a:avLst/>
          </a:prstGeom>
          <a:gradFill flip="none" rotWithShape="1">
            <a:gsLst>
              <a:gs pos="38000">
                <a:srgbClr val="79BCFF"/>
              </a:gs>
              <a:gs pos="1000">
                <a:srgbClr val="5BADFF"/>
              </a:gs>
              <a:gs pos="57000">
                <a:srgbClr val="9FCFFF"/>
              </a:gs>
              <a:gs pos="100000">
                <a:srgbClr val="C1E0FF"/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31750"/>
          </a:sp3d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700" dirty="0" err="1"/>
              <a:t>Информа-ционная</a:t>
            </a:r>
            <a:r>
              <a:rPr lang="ru-RU" sz="700" dirty="0"/>
              <a:t> система</a:t>
            </a:r>
          </a:p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700" dirty="0"/>
              <a:t> РДУ</a:t>
            </a:r>
          </a:p>
        </p:txBody>
      </p:sp>
      <p:sp>
        <p:nvSpPr>
          <p:cNvPr id="117" name="Скругленный прямоугольник 116"/>
          <p:cNvSpPr/>
          <p:nvPr/>
        </p:nvSpPr>
        <p:spPr bwMode="auto">
          <a:xfrm>
            <a:off x="7596597" y="3866625"/>
            <a:ext cx="576000" cy="756000"/>
          </a:xfrm>
          <a:prstGeom prst="roundRect">
            <a:avLst/>
          </a:prstGeom>
          <a:gradFill flip="none" rotWithShape="1">
            <a:gsLst>
              <a:gs pos="38000">
                <a:srgbClr val="79BCFF"/>
              </a:gs>
              <a:gs pos="1000">
                <a:srgbClr val="5BADFF"/>
              </a:gs>
              <a:gs pos="57000">
                <a:srgbClr val="9FCFFF"/>
              </a:gs>
              <a:gs pos="100000">
                <a:srgbClr val="C1E0FF"/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31750"/>
          </a:sp3d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700" dirty="0" err="1"/>
              <a:t>Информа-ционная</a:t>
            </a:r>
            <a:r>
              <a:rPr lang="ru-RU" sz="700" dirty="0"/>
              <a:t> система</a:t>
            </a:r>
          </a:p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700" dirty="0"/>
              <a:t>ОДУ</a:t>
            </a:r>
          </a:p>
        </p:txBody>
      </p:sp>
      <p:sp>
        <p:nvSpPr>
          <p:cNvPr id="118" name="Скругленный прямоугольник 117"/>
          <p:cNvSpPr/>
          <p:nvPr/>
        </p:nvSpPr>
        <p:spPr bwMode="auto">
          <a:xfrm>
            <a:off x="8414939" y="3866625"/>
            <a:ext cx="576000" cy="756000"/>
          </a:xfrm>
          <a:prstGeom prst="roundRect">
            <a:avLst/>
          </a:prstGeom>
          <a:gradFill flip="none" rotWithShape="1">
            <a:gsLst>
              <a:gs pos="38000">
                <a:srgbClr val="79BCFF"/>
              </a:gs>
              <a:gs pos="1000">
                <a:srgbClr val="5BADFF"/>
              </a:gs>
              <a:gs pos="57000">
                <a:srgbClr val="9FCFFF"/>
              </a:gs>
              <a:gs pos="100000">
                <a:srgbClr val="C1E0FF"/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31750"/>
          </a:sp3d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700" dirty="0" err="1"/>
              <a:t>Информа-ционная</a:t>
            </a:r>
            <a:r>
              <a:rPr lang="ru-RU" sz="700" dirty="0"/>
              <a:t> система</a:t>
            </a:r>
          </a:p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700" dirty="0"/>
              <a:t>ОДУ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148959" y="2428180"/>
            <a:ext cx="30917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700" b="0" dirty="0" err="1">
                <a:latin typeface="Arial" charset="0"/>
              </a:rPr>
              <a:t>cimxm</a:t>
            </a:r>
            <a:endParaRPr lang="ru-RU" sz="700" b="0" dirty="0">
              <a:latin typeface="Arial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 bwMode="auto">
          <a:xfrm>
            <a:off x="6247915" y="3680595"/>
            <a:ext cx="0" cy="216000"/>
          </a:xfrm>
          <a:prstGeom prst="line">
            <a:avLst/>
          </a:prstGeom>
          <a:ln>
            <a:solidFill>
              <a:schemeClr val="tx1"/>
            </a:solidFill>
            <a:headEnd type="none" w="med" len="sm"/>
            <a:tailEnd type="oval" w="med" len="sm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 bwMode="auto">
          <a:xfrm>
            <a:off x="7066256" y="3680595"/>
            <a:ext cx="0" cy="216000"/>
          </a:xfrm>
          <a:prstGeom prst="line">
            <a:avLst/>
          </a:prstGeom>
          <a:ln>
            <a:solidFill>
              <a:schemeClr val="tx1"/>
            </a:solidFill>
            <a:headEnd type="none" w="med" len="sm"/>
            <a:tailEnd type="oval" w="med" len="sm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 bwMode="auto">
          <a:xfrm>
            <a:off x="7884597" y="3680595"/>
            <a:ext cx="0" cy="216000"/>
          </a:xfrm>
          <a:prstGeom prst="line">
            <a:avLst/>
          </a:prstGeom>
          <a:ln>
            <a:solidFill>
              <a:schemeClr val="tx1"/>
            </a:solidFill>
            <a:headEnd type="none" w="med" len="sm"/>
            <a:tailEnd type="oval" w="med" len="sm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 bwMode="auto">
          <a:xfrm>
            <a:off x="8702939" y="3680595"/>
            <a:ext cx="0" cy="216000"/>
          </a:xfrm>
          <a:prstGeom prst="line">
            <a:avLst/>
          </a:prstGeom>
          <a:ln>
            <a:solidFill>
              <a:schemeClr val="tx1"/>
            </a:solidFill>
            <a:headEnd type="none" w="med" len="sm"/>
            <a:tailEnd type="oval" w="med" len="sm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Цилиндр 62"/>
          <p:cNvSpPr/>
          <p:nvPr/>
        </p:nvSpPr>
        <p:spPr bwMode="auto">
          <a:xfrm rot="5400000">
            <a:off x="7332111" y="2099318"/>
            <a:ext cx="326048" cy="2844000"/>
          </a:xfrm>
          <a:prstGeom prst="can">
            <a:avLst>
              <a:gd name="adj" fmla="val 45449"/>
            </a:avLst>
          </a:prstGeom>
          <a:gradFill>
            <a:gsLst>
              <a:gs pos="38000">
                <a:srgbClr val="79BCFF"/>
              </a:gs>
              <a:gs pos="1000">
                <a:srgbClr val="5BADFF"/>
              </a:gs>
              <a:gs pos="57000">
                <a:srgbClr val="9FCFFF"/>
              </a:gs>
              <a:gs pos="100000">
                <a:srgbClr val="C1E0FF"/>
              </a:gs>
            </a:gsLst>
            <a:lin ang="10800000" scaled="1"/>
          </a:gra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800" dirty="0"/>
              <a:t>Автоматизированная </a:t>
            </a:r>
            <a:endParaRPr lang="ru-RU" sz="800" dirty="0" smtClean="0"/>
          </a:p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800" dirty="0" smtClean="0"/>
              <a:t>интеграционная платформа</a:t>
            </a:r>
            <a:endParaRPr lang="ru-RU" sz="800" dirty="0"/>
          </a:p>
        </p:txBody>
      </p:sp>
      <p:cxnSp>
        <p:nvCxnSpPr>
          <p:cNvPr id="124" name="Прямая соединительная линия 123"/>
          <p:cNvCxnSpPr/>
          <p:nvPr/>
        </p:nvCxnSpPr>
        <p:spPr bwMode="auto">
          <a:xfrm>
            <a:off x="6963515" y="3072164"/>
            <a:ext cx="0" cy="313200"/>
          </a:xfrm>
          <a:prstGeom prst="line">
            <a:avLst/>
          </a:prstGeom>
          <a:ln>
            <a:solidFill>
              <a:schemeClr val="tx1"/>
            </a:solidFill>
            <a:headEnd type="none" w="med" len="sm"/>
            <a:tailEnd type="oval" w="med" len="sm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 bwMode="auto">
          <a:xfrm flipV="1">
            <a:off x="2088416" y="2637060"/>
            <a:ext cx="886062" cy="815"/>
          </a:xfrm>
          <a:prstGeom prst="bentConnector3">
            <a:avLst>
              <a:gd name="adj1" fmla="val 50000"/>
            </a:avLst>
          </a:prstGeom>
          <a:ln>
            <a:tailEnd type="triangl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/>
          <p:nvPr/>
        </p:nvCxnSpPr>
        <p:spPr bwMode="auto">
          <a:xfrm flipH="1">
            <a:off x="8367327" y="2622490"/>
            <a:ext cx="180000" cy="0"/>
          </a:xfrm>
          <a:prstGeom prst="straightConnector1">
            <a:avLst/>
          </a:prstGeom>
          <a:ln>
            <a:tailEnd type="non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79"/>
          <p:cNvCxnSpPr/>
          <p:nvPr/>
        </p:nvCxnSpPr>
        <p:spPr bwMode="auto">
          <a:xfrm flipH="1" flipV="1">
            <a:off x="7336264" y="2623759"/>
            <a:ext cx="347063" cy="0"/>
          </a:xfrm>
          <a:prstGeom prst="straightConnector1">
            <a:avLst/>
          </a:prstGeom>
          <a:ln>
            <a:tailEnd type="triangl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79"/>
          <p:cNvCxnSpPr/>
          <p:nvPr/>
        </p:nvCxnSpPr>
        <p:spPr bwMode="auto">
          <a:xfrm flipH="1">
            <a:off x="6954396" y="1784921"/>
            <a:ext cx="0" cy="378000"/>
          </a:xfrm>
          <a:prstGeom prst="straightConnector1">
            <a:avLst/>
          </a:prstGeom>
          <a:ln>
            <a:headEnd type="triangle" w="sm" len="med"/>
            <a:tailEnd type="triangle" w="sm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84"/>
          <p:cNvCxnSpPr>
            <a:stCxn id="110" idx="3"/>
            <a:endCxn id="107" idx="1"/>
          </p:cNvCxnSpPr>
          <p:nvPr/>
        </p:nvCxnSpPr>
        <p:spPr bwMode="auto">
          <a:xfrm flipV="1">
            <a:off x="6024025" y="2615520"/>
            <a:ext cx="556239" cy="0"/>
          </a:xfrm>
          <a:prstGeom prst="straightConnector1">
            <a:avLst/>
          </a:prstGeom>
          <a:ln>
            <a:tailEnd type="triangl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Соединительная линия уступом 87"/>
          <p:cNvCxnSpPr>
            <a:stCxn id="57" idx="0"/>
          </p:cNvCxnSpPr>
          <p:nvPr/>
        </p:nvCxnSpPr>
        <p:spPr bwMode="auto">
          <a:xfrm rot="16200000" flipH="1" flipV="1">
            <a:off x="5664309" y="369768"/>
            <a:ext cx="793354" cy="2793038"/>
          </a:xfrm>
          <a:prstGeom prst="bentConnector4">
            <a:avLst>
              <a:gd name="adj1" fmla="val -35044"/>
              <a:gd name="adj2" fmla="val 99773"/>
            </a:avLst>
          </a:prstGeom>
          <a:ln>
            <a:tailEnd type="triangl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600166" y="1113398"/>
            <a:ext cx="4641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700" b="0" dirty="0">
                <a:latin typeface="Arial" charset="0"/>
              </a:rPr>
              <a:t>замечания</a:t>
            </a:r>
          </a:p>
        </p:txBody>
      </p:sp>
      <p:cxnSp>
        <p:nvCxnSpPr>
          <p:cNvPr id="92" name="Соединительная линия уступом 91"/>
          <p:cNvCxnSpPr/>
          <p:nvPr/>
        </p:nvCxnSpPr>
        <p:spPr bwMode="auto">
          <a:xfrm flipV="1">
            <a:off x="4990745" y="2628820"/>
            <a:ext cx="380267" cy="0"/>
          </a:xfrm>
          <a:prstGeom prst="straightConnector1">
            <a:avLst/>
          </a:prstGeom>
          <a:ln>
            <a:tailEnd type="triangl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Соединительная линия уступом 95"/>
          <p:cNvCxnSpPr/>
          <p:nvPr/>
        </p:nvCxnSpPr>
        <p:spPr bwMode="auto">
          <a:xfrm>
            <a:off x="1322604" y="1080047"/>
            <a:ext cx="3116945" cy="1080000"/>
          </a:xfrm>
          <a:prstGeom prst="bentConnector2">
            <a:avLst/>
          </a:prstGeom>
          <a:ln>
            <a:tailEnd type="triangl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Соединительная линия уступом 91"/>
          <p:cNvCxnSpPr/>
          <p:nvPr/>
        </p:nvCxnSpPr>
        <p:spPr bwMode="auto">
          <a:xfrm>
            <a:off x="3473984" y="2952208"/>
            <a:ext cx="684000" cy="0"/>
          </a:xfrm>
          <a:prstGeom prst="straightConnector1">
            <a:avLst/>
          </a:prstGeom>
          <a:ln>
            <a:tailEnd type="triangl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 bwMode="auto">
          <a:xfrm rot="5400000">
            <a:off x="2171189" y="3765040"/>
            <a:ext cx="1116000" cy="684000"/>
          </a:xfrm>
          <a:prstGeom prst="bentConnector2">
            <a:avLst/>
          </a:prstGeom>
          <a:ln>
            <a:solidFill>
              <a:schemeClr val="tx1"/>
            </a:solidFill>
            <a:headEnd type="none" w="med" len="lg"/>
            <a:tailEnd type="oval" w="med" len="sm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9" name="Овал 98"/>
          <p:cNvSpPr>
            <a:spLocks noChangeAspect="1"/>
          </p:cNvSpPr>
          <p:nvPr/>
        </p:nvSpPr>
        <p:spPr bwMode="auto">
          <a:xfrm>
            <a:off x="6568283" y="4247643"/>
            <a:ext cx="35434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26" name="Овал 125"/>
          <p:cNvSpPr>
            <a:spLocks noChangeAspect="1"/>
          </p:cNvSpPr>
          <p:nvPr/>
        </p:nvSpPr>
        <p:spPr bwMode="auto">
          <a:xfrm flipV="1">
            <a:off x="6636497" y="4247643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27" name="Овал 126"/>
          <p:cNvSpPr>
            <a:spLocks noChangeAspect="1"/>
          </p:cNvSpPr>
          <p:nvPr/>
        </p:nvSpPr>
        <p:spPr bwMode="auto">
          <a:xfrm>
            <a:off x="6705151" y="4247643"/>
            <a:ext cx="35434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28" name="Овал 127"/>
          <p:cNvSpPr>
            <a:spLocks noChangeAspect="1"/>
          </p:cNvSpPr>
          <p:nvPr/>
        </p:nvSpPr>
        <p:spPr bwMode="auto">
          <a:xfrm>
            <a:off x="8207617" y="4253861"/>
            <a:ext cx="35434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29" name="Овал 128"/>
          <p:cNvSpPr>
            <a:spLocks noChangeAspect="1"/>
          </p:cNvSpPr>
          <p:nvPr/>
        </p:nvSpPr>
        <p:spPr bwMode="auto">
          <a:xfrm flipV="1">
            <a:off x="8275831" y="4253861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30" name="Овал 129"/>
          <p:cNvSpPr>
            <a:spLocks noChangeAspect="1"/>
          </p:cNvSpPr>
          <p:nvPr/>
        </p:nvSpPr>
        <p:spPr bwMode="auto">
          <a:xfrm>
            <a:off x="8344485" y="4253861"/>
            <a:ext cx="35434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cxnSp>
        <p:nvCxnSpPr>
          <p:cNvPr id="131" name="Соединительная линия уступом 130"/>
          <p:cNvCxnSpPr/>
          <p:nvPr/>
        </p:nvCxnSpPr>
        <p:spPr bwMode="auto">
          <a:xfrm>
            <a:off x="1412637" y="2132697"/>
            <a:ext cx="1653654" cy="431867"/>
          </a:xfrm>
          <a:prstGeom prst="bentConnector2">
            <a:avLst/>
          </a:prstGeom>
          <a:ln>
            <a:tailEnd type="triangl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2652291" y="2564564"/>
            <a:ext cx="828000" cy="1008000"/>
            <a:chOff x="2034313" y="2491865"/>
            <a:chExt cx="828000" cy="1008000"/>
          </a:xfr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Скругленный прямоугольник 20"/>
            <p:cNvSpPr/>
            <p:nvPr/>
          </p:nvSpPr>
          <p:spPr bwMode="auto">
            <a:xfrm>
              <a:off x="2034313" y="2491865"/>
              <a:ext cx="828000" cy="1008000"/>
            </a:xfrm>
            <a:prstGeom prst="roundRect">
              <a:avLst/>
            </a:prstGeom>
            <a:solidFill>
              <a:srgbClr val="003C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0" tIns="36000" rIns="0" bIns="360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buClr>
                  <a:srgbClr val="2A4E9E"/>
                </a:buClr>
                <a:buSzPct val="100000"/>
              </a:pPr>
              <a:r>
                <a:rPr lang="ru-RU" sz="700" dirty="0">
                  <a:solidFill>
                    <a:schemeClr val="bg1"/>
                  </a:solidFill>
                </a:rPr>
                <a:t>Система ведения модели </a:t>
              </a:r>
            </a:p>
            <a:p>
              <a:pPr algn="ctr">
                <a:lnSpc>
                  <a:spcPct val="80000"/>
                </a:lnSpc>
                <a:spcBef>
                  <a:spcPts val="0"/>
                </a:spcBef>
                <a:buClr>
                  <a:srgbClr val="2A4E9E"/>
                </a:buClr>
                <a:buSzPct val="100000"/>
              </a:pPr>
              <a:r>
                <a:rPr lang="ru-RU" sz="700" dirty="0">
                  <a:solidFill>
                    <a:schemeClr val="bg1"/>
                  </a:solidFill>
                </a:rPr>
                <a:t>(РС-20)</a:t>
              </a:r>
              <a:endParaRPr lang="ru-RU" sz="700" dirty="0"/>
            </a:p>
          </p:txBody>
        </p:sp>
        <p:pic>
          <p:nvPicPr>
            <p:cNvPr id="22" name="Рисунок 21" descr="База данных">
              <a:extLst>
                <a:ext uri="{FF2B5EF4-FFF2-40B4-BE49-F238E27FC236}">
                  <a16:creationId xmlns:a16="http://schemas.microsoft.com/office/drawing/2014/main" id="{11157C46-8BA6-47CE-8E10-A4C981A83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212242" y="2586310"/>
              <a:ext cx="461596" cy="524982"/>
            </a:xfrm>
            <a:prstGeom prst="rect">
              <a:avLst/>
            </a:prstGeom>
          </p:spPr>
        </p:pic>
      </p:grpSp>
      <p:cxnSp>
        <p:nvCxnSpPr>
          <p:cNvPr id="83" name="Соединительная линия уступом 79"/>
          <p:cNvCxnSpPr/>
          <p:nvPr/>
        </p:nvCxnSpPr>
        <p:spPr bwMode="auto">
          <a:xfrm flipH="1">
            <a:off x="1048303" y="2878278"/>
            <a:ext cx="0" cy="540000"/>
          </a:xfrm>
          <a:prstGeom prst="straightConnector1">
            <a:avLst/>
          </a:prstGeom>
          <a:ln>
            <a:headEnd type="triangle" w="sm" len="lg"/>
            <a:tailEnd type="triangle" w="sm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0AEF93-C5F8-49BB-AEA6-AD6933417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3389" y="2951625"/>
            <a:ext cx="333421" cy="331138"/>
          </a:xfrm>
          <a:prstGeom prst="rect">
            <a:avLst/>
          </a:prstGeom>
          <a:effectLst/>
        </p:spPr>
      </p:pic>
      <p:sp>
        <p:nvSpPr>
          <p:cNvPr id="94" name="TextBox 93"/>
          <p:cNvSpPr txBox="1"/>
          <p:nvPr/>
        </p:nvSpPr>
        <p:spPr>
          <a:xfrm>
            <a:off x="298799" y="3036304"/>
            <a:ext cx="5390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700" b="0" dirty="0" smtClean="0">
                <a:latin typeface="Arial" charset="0"/>
              </a:rPr>
              <a:t>Первичный ввод данных</a:t>
            </a:r>
            <a:endParaRPr lang="ru-RU" sz="700" b="0" dirty="0"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27" y="2374344"/>
            <a:ext cx="496292" cy="49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7218" y="1514626"/>
            <a:ext cx="2972438" cy="21880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088695" y="1514626"/>
            <a:ext cx="2972438" cy="21880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100173" y="1514626"/>
            <a:ext cx="2972438" cy="21880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7410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593983" y="47340"/>
            <a:ext cx="432197" cy="37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45212D-46E3-4FE9-A79C-44C0F9BEB45C}" type="slidenum">
              <a:rPr lang="ru-RU" altLang="ru-RU" sz="1500">
                <a:solidFill>
                  <a:srgbClr val="95642F"/>
                </a:solidFill>
              </a:rPr>
              <a:pPr/>
              <a:t>11</a:t>
            </a:fld>
            <a:endParaRPr lang="ru-RU" altLang="ru-RU" sz="1500" dirty="0">
              <a:solidFill>
                <a:srgbClr val="95642F"/>
              </a:solidFill>
            </a:endParaRPr>
          </a:p>
        </p:txBody>
      </p:sp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3233057" y="963817"/>
            <a:ext cx="28067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>
              <a:spcAft>
                <a:spcPts val="0"/>
              </a:spcAft>
            </a:pPr>
            <a:r>
              <a:rPr lang="ru-RU" sz="1000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Было смоделировано </a:t>
            </a:r>
            <a:endParaRPr lang="ru-RU" sz="1000" dirty="0">
              <a:solidFill>
                <a:srgbClr val="003C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</a:pPr>
            <a:r>
              <a:rPr lang="ru-RU" sz="10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000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 </a:t>
            </a:r>
            <a:r>
              <a:rPr lang="ru-RU" sz="10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Тюменского РДУ </a:t>
            </a:r>
            <a:r>
              <a:rPr lang="ru-RU" sz="1000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 интеграции и передано в АО «Россети-Тюмень»</a:t>
            </a:r>
            <a:endParaRPr lang="ru-RU" sz="1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84" y="1540649"/>
            <a:ext cx="3006216" cy="20182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1979" y="948591"/>
            <a:ext cx="22669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Фрагмент нормальной схемы электрических соединений </a:t>
            </a:r>
          </a:p>
          <a:p>
            <a:pPr algn="ctr">
              <a:spcAft>
                <a:spcPts val="0"/>
              </a:spcAft>
            </a:pPr>
            <a:r>
              <a:rPr lang="ru-RU" sz="10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ОЗ Тюменского РДУ</a:t>
            </a:r>
            <a:endParaRPr lang="ru-RU" sz="1000" dirty="0">
              <a:solidFill>
                <a:srgbClr val="003C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6448415" y="1025535"/>
            <a:ext cx="2215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>
              <a:spcAft>
                <a:spcPts val="0"/>
              </a:spcAft>
            </a:pPr>
            <a:r>
              <a:rPr lang="ru-RU" sz="1000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Фрагмент ИМ Тюменского РДУ после интеграции </a:t>
            </a:r>
            <a:endParaRPr lang="ru-RU" sz="1000" dirty="0">
              <a:solidFill>
                <a:srgbClr val="003C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4771075" y="712899"/>
            <a:ext cx="4117210" cy="4229564"/>
          </a:xfrm>
          <a:prstGeom prst="rect">
            <a:avLst/>
          </a:prstGeom>
        </p:spPr>
        <p:txBody>
          <a:bodyPr/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itchFamily="34" charset="0"/>
              <a:buAutoNum type="arabicPeriod"/>
            </a:pPr>
            <a:endParaRPr lang="ru-RU" kern="0" dirty="0"/>
          </a:p>
          <a:p>
            <a:pPr marL="342900" indent="-342900">
              <a:buFont typeface="Arial" pitchFamily="34" charset="0"/>
              <a:buAutoNum type="arabicPeriod"/>
            </a:pPr>
            <a:endParaRPr lang="ru-RU" kern="0" dirty="0"/>
          </a:p>
          <a:p>
            <a:pPr marL="342900" indent="-342900">
              <a:buFont typeface="Arial" pitchFamily="34" charset="0"/>
              <a:buAutoNum type="arabicPeriod"/>
            </a:pPr>
            <a:endParaRPr lang="ru-RU" kern="0" dirty="0"/>
          </a:p>
          <a:p>
            <a:pPr marL="342900" indent="-342900">
              <a:buFont typeface="Arial" pitchFamily="34" charset="0"/>
              <a:buAutoNum type="arabicPeriod"/>
            </a:pPr>
            <a:endParaRPr lang="ru-RU" kern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863" y="1680724"/>
            <a:ext cx="2904275" cy="1804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Прямоугольник 12"/>
          <p:cNvSpPr/>
          <p:nvPr/>
        </p:nvSpPr>
        <p:spPr>
          <a:xfrm>
            <a:off x="120740" y="3935028"/>
            <a:ext cx="8902517" cy="1138773"/>
          </a:xfrm>
          <a:prstGeom prst="rect">
            <a:avLst/>
          </a:prstGeom>
        </p:spPr>
        <p:txBody>
          <a:bodyPr wrap="square" lIns="144000" rIns="7200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000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рамках информационного взаимодействия перенесен фрагмент расширенной ИМ </a:t>
            </a:r>
            <a:r>
              <a:rPr lang="ru-RU" sz="10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АО «Россети – Тюмень</a:t>
            </a:r>
            <a:r>
              <a:rPr lang="ru-RU" sz="1000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», проверен и включен в ИМ </a:t>
            </a:r>
            <a:r>
              <a:rPr lang="ru-RU" sz="10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Тюменского </a:t>
            </a:r>
            <a:r>
              <a:rPr lang="ru-RU" sz="1000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РДУ:</a:t>
            </a:r>
            <a:endParaRPr lang="ru-RU" sz="1000" dirty="0">
              <a:solidFill>
                <a:srgbClr val="003C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000" indent="-171450" algn="just">
              <a:spcAft>
                <a:spcPts val="8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104</a:t>
            </a:r>
            <a:r>
              <a:rPr lang="ru-RU" sz="10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ПС 110 кВ АО  «</a:t>
            </a:r>
            <a:r>
              <a:rPr lang="ru-RU" sz="1000" dirty="0" err="1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Россети</a:t>
            </a:r>
            <a:r>
              <a:rPr lang="ru-RU" sz="10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Тюмень»;</a:t>
            </a:r>
          </a:p>
          <a:p>
            <a:pPr marL="396000" indent="-171450" algn="just">
              <a:spcAft>
                <a:spcPts val="8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518</a:t>
            </a:r>
            <a:r>
              <a:rPr lang="ru-RU" sz="10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участков  ЛЭП АО «</a:t>
            </a:r>
            <a:r>
              <a:rPr lang="ru-RU" sz="1000" dirty="0" err="1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Россети</a:t>
            </a:r>
            <a:r>
              <a:rPr lang="ru-RU" sz="10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Тюмень».</a:t>
            </a:r>
          </a:p>
          <a:p>
            <a:pPr algn="just">
              <a:spcAft>
                <a:spcPts val="800"/>
              </a:spcAft>
            </a:pPr>
            <a:endParaRPr lang="ru-RU" sz="800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52" y="1568369"/>
            <a:ext cx="2972438" cy="196277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11250" y="0"/>
            <a:ext cx="7443788" cy="79771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9pPr>
          </a:lstStyle>
          <a:p>
            <a:r>
              <a:rPr lang="ru-RU" sz="1800" kern="0" dirty="0"/>
              <a:t>Пример </a:t>
            </a:r>
            <a:r>
              <a:rPr lang="ru-RU" sz="1800" kern="0" dirty="0" smtClean="0"/>
              <a:t>взаимодействия при расширении </a:t>
            </a:r>
          </a:p>
          <a:p>
            <a:r>
              <a:rPr lang="ru-RU" sz="1800" kern="0" dirty="0" smtClean="0"/>
              <a:t>информационной модели </a:t>
            </a:r>
            <a:r>
              <a:rPr lang="ru-RU" sz="1800" kern="0" dirty="0"/>
              <a:t>АО «Россети-Тюмень» </a:t>
            </a:r>
          </a:p>
        </p:txBody>
      </p:sp>
    </p:spTree>
    <p:extLst>
      <p:ext uri="{BB962C8B-B14F-4D97-AF65-F5344CB8AC3E}">
        <p14:creationId xmlns:p14="http://schemas.microsoft.com/office/powerpoint/2010/main" val="56171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Плюсы расширения информационной модели</a:t>
            </a:r>
            <a:br>
              <a:rPr lang="ru-RU" sz="1800" dirty="0" smtClean="0"/>
            </a:br>
            <a:r>
              <a:rPr lang="ru-RU" sz="1800" dirty="0" smtClean="0"/>
              <a:t>Тюменского РДУ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3070" y="1150024"/>
            <a:ext cx="8191734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Расширение информационной модели </a:t>
            </a:r>
            <a:r>
              <a:rPr lang="ru-RU" sz="1600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ТРДУ энергообъектами, не являющимися объектами диспетчеризации, позволяет</a:t>
            </a:r>
            <a:r>
              <a:rPr lang="ru-RU" sz="16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28600" indent="-228600" algn="just">
              <a:spcBef>
                <a:spcPts val="600"/>
              </a:spcBef>
              <a:spcAft>
                <a:spcPts val="800"/>
              </a:spcAft>
              <a:buFontTx/>
              <a:buAutoNum type="arabicPeriod"/>
            </a:pPr>
            <a:r>
              <a:rPr lang="ru-RU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 субъектами электроэнергетики предоставление </a:t>
            </a:r>
            <a:r>
              <a:rPr lang="ru-RU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необходимых данных 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всем объектам (110 кВ и выше) </a:t>
            </a:r>
            <a:r>
              <a:rPr lang="ru-RU" i="1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формате информационной модели </a:t>
            </a:r>
            <a:r>
              <a:rPr lang="ru-RU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требованиями Приказа Минэнерго России от 13.02.2019 № 102 «Об утверждении Правил предоставления информации, необходимой для осуществления оперативно-диспетчерского управления в электроэнергетике</a:t>
            </a:r>
            <a:r>
              <a:rPr lang="ru-RU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rgbClr val="003C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800"/>
              </a:spcAft>
              <a:buAutoNum type="arabicPeriod"/>
            </a:pPr>
            <a:r>
              <a:rPr lang="ru-RU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информационную модель (ИМ) </a:t>
            </a:r>
            <a:r>
              <a:rPr lang="ru-RU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 основу для создания  перспективных  </a:t>
            </a:r>
            <a:r>
              <a:rPr lang="ru-RU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расчетных моделей (РМ),  и создавать условия для проектирования </a:t>
            </a:r>
            <a:r>
              <a:rPr lang="ru-RU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(в том числе тупиковых </a:t>
            </a:r>
            <a:r>
              <a:rPr lang="ru-RU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объектов (</a:t>
            </a:r>
            <a:r>
              <a:rPr lang="ru-RU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ПС, ЛЭП)) на основе данных, предоставленных собственником </a:t>
            </a:r>
            <a:r>
              <a:rPr lang="ru-RU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объектов.</a:t>
            </a:r>
            <a:endParaRPr lang="ru-RU" dirty="0">
              <a:solidFill>
                <a:srgbClr val="003C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800"/>
              </a:spcAft>
              <a:buAutoNum type="arabicPeriod"/>
            </a:pPr>
            <a:r>
              <a:rPr lang="ru-RU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Оперативно </a:t>
            </a:r>
            <a:r>
              <a:rPr lang="ru-RU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расширять </a:t>
            </a:r>
            <a:r>
              <a:rPr lang="ru-RU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РМ без </a:t>
            </a:r>
            <a:r>
              <a:rPr lang="ru-RU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запроса </a:t>
            </a:r>
            <a:r>
              <a:rPr lang="ru-RU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дополнительной </a:t>
            </a:r>
            <a:r>
              <a:rPr lang="ru-RU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информации от собственника</a:t>
            </a:r>
            <a:r>
              <a:rPr lang="ru-RU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3C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информационного обмена в формате </a:t>
            </a:r>
            <a:r>
              <a:rPr lang="en-US" dirty="0"/>
              <a:t>CIM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с сетевыми организациями  в ОЭС Урала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124161" y="950681"/>
            <a:ext cx="5580000" cy="1499483"/>
          </a:xfrm>
          <a:prstGeom prst="roundRect">
            <a:avLst>
              <a:gd name="adj" fmla="val 7414"/>
            </a:avLst>
          </a:prstGeom>
          <a:solidFill>
            <a:srgbClr val="E5F2FF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000" b="0" dirty="0">
              <a:solidFill>
                <a:srgbClr val="1B3367"/>
              </a:solidFill>
              <a:latin typeface="+mn-lt"/>
            </a:endParaRPr>
          </a:p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30914" y="1601248"/>
            <a:ext cx="5443119" cy="9643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Проведено автоматизированное сопоставление информационных моделей в объеме 48 тысяч экземпляров классов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Проведена проверка результатов сопоставления моделей, организовано устранение замечаний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Реализуются подготовительные мероприятия к расширенному информационному обмену с использованием системы ведения модели (РС-20)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Организация информационного обмена планируется к декабрю 2022 (более 200 тысяч параметров)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ru-RU" sz="800" b="0" dirty="0">
              <a:solidFill>
                <a:srgbClr val="1B3367"/>
              </a:solidFill>
            </a:endParaRP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 bwMode="auto">
          <a:xfrm>
            <a:off x="124161" y="948236"/>
            <a:ext cx="5580000" cy="21927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C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Филиал ОАО «МРСК Урала» - «Свердловэнерго»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1030145" y="1176901"/>
            <a:ext cx="3600000" cy="437397"/>
            <a:chOff x="584956" y="1155183"/>
            <a:chExt cx="3600000" cy="437397"/>
          </a:xfrm>
        </p:grpSpPr>
        <p:sp>
          <p:nvSpPr>
            <p:cNvPr id="33" name="Стрелка вправо с вырезом 32"/>
            <p:cNvSpPr/>
            <p:nvPr/>
          </p:nvSpPr>
          <p:spPr bwMode="auto">
            <a:xfrm>
              <a:off x="584956" y="1155183"/>
              <a:ext cx="3600000" cy="306000"/>
            </a:xfrm>
            <a:prstGeom prst="notchedRightArrow">
              <a:avLst>
                <a:gd name="adj1" fmla="val 63342"/>
                <a:gd name="adj2" fmla="val 7890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prst="slope"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757890" y="1345631"/>
              <a:ext cx="407732" cy="246949"/>
              <a:chOff x="29662" y="554354"/>
              <a:chExt cx="407732" cy="246949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53258" y="554354"/>
                <a:ext cx="353342" cy="2300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TextBox 43"/>
              <p:cNvSpPr txBox="1"/>
              <p:nvPr/>
            </p:nvSpPr>
            <p:spPr>
              <a:xfrm>
                <a:off x="29662" y="571230"/>
                <a:ext cx="407732" cy="230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/>
                  <a:t> </a:t>
                </a:r>
                <a:r>
                  <a:rPr lang="en-US" sz="8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11</a:t>
                </a:r>
                <a:r>
                  <a:rPr lang="ru-RU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.2021</a:t>
                </a: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3461341" y="1345631"/>
              <a:ext cx="648404" cy="246949"/>
              <a:chOff x="-86720" y="554354"/>
              <a:chExt cx="648404" cy="246949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53258" y="554354"/>
                <a:ext cx="353342" cy="2300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TextBox 41"/>
              <p:cNvSpPr txBox="1"/>
              <p:nvPr/>
            </p:nvSpPr>
            <p:spPr>
              <a:xfrm>
                <a:off x="-86720" y="571230"/>
                <a:ext cx="648404" cy="230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12.202</a:t>
                </a:r>
                <a:r>
                  <a:rPr lang="en-US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2</a:t>
                </a:r>
              </a:p>
            </p:txBody>
          </p:sp>
        </p:grpSp>
        <p:sp>
          <p:nvSpPr>
            <p:cNvPr id="36" name="Овал 35"/>
            <p:cNvSpPr/>
            <p:nvPr/>
          </p:nvSpPr>
          <p:spPr>
            <a:xfrm>
              <a:off x="3705990" y="1233727"/>
              <a:ext cx="144000" cy="144000"/>
            </a:xfrm>
            <a:prstGeom prst="ellipse">
              <a:avLst/>
            </a:prstGeom>
            <a:gradFill rotWithShape="0">
              <a:gsLst>
                <a:gs pos="0">
                  <a:srgbClr val="FFC000"/>
                </a:gs>
                <a:gs pos="90000">
                  <a:srgbClr val="FFCC81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7" name="Группа 36"/>
            <p:cNvGrpSpPr/>
            <p:nvPr/>
          </p:nvGrpSpPr>
          <p:grpSpPr>
            <a:xfrm>
              <a:off x="2216543" y="1325602"/>
              <a:ext cx="440438" cy="266978"/>
              <a:chOff x="-33838" y="554354"/>
              <a:chExt cx="440438" cy="266978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53258" y="554354"/>
                <a:ext cx="353342" cy="2300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TextBox 39"/>
              <p:cNvSpPr txBox="1"/>
              <p:nvPr/>
            </p:nvSpPr>
            <p:spPr>
              <a:xfrm>
                <a:off x="-33838" y="591259"/>
                <a:ext cx="407732" cy="230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/>
                  <a:t> </a:t>
                </a:r>
                <a:r>
                  <a:rPr lang="ru-RU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02.202</a:t>
                </a:r>
                <a:r>
                  <a:rPr lang="en-US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1</a:t>
                </a:r>
                <a:endParaRPr lang="ru-RU" sz="800" kern="1200" dirty="0">
                  <a:solidFill>
                    <a:srgbClr val="1B3367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8" name="Овал 37"/>
            <p:cNvSpPr/>
            <p:nvPr/>
          </p:nvSpPr>
          <p:spPr>
            <a:xfrm>
              <a:off x="2344810" y="1233727"/>
              <a:ext cx="144000" cy="144000"/>
            </a:xfrm>
            <a:prstGeom prst="ellipse">
              <a:avLst/>
            </a:prstGeom>
            <a:gradFill rotWithShape="0">
              <a:gsLst>
                <a:gs pos="0">
                  <a:srgbClr val="70AB2F"/>
                </a:gs>
                <a:gs pos="90000">
                  <a:srgbClr val="BCFC74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5" name="TextBox 44"/>
          <p:cNvSpPr txBox="1"/>
          <p:nvPr/>
        </p:nvSpPr>
        <p:spPr>
          <a:xfrm>
            <a:off x="7573934" y="1301333"/>
            <a:ext cx="1555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/>
              <a:t>Свердловское РДУ</a:t>
            </a:r>
          </a:p>
        </p:txBody>
      </p:sp>
      <p:sp>
        <p:nvSpPr>
          <p:cNvPr id="46" name="Овал 45"/>
          <p:cNvSpPr/>
          <p:nvPr/>
        </p:nvSpPr>
        <p:spPr>
          <a:xfrm>
            <a:off x="1342754" y="1255445"/>
            <a:ext cx="144000" cy="144000"/>
          </a:xfrm>
          <a:prstGeom prst="ellipse">
            <a:avLst/>
          </a:prstGeom>
          <a:gradFill rotWithShape="0">
            <a:gsLst>
              <a:gs pos="0">
                <a:srgbClr val="70AB2F"/>
              </a:gs>
              <a:gs pos="90000">
                <a:srgbClr val="BCFC74"/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11" y="1634336"/>
            <a:ext cx="1763872" cy="1313393"/>
          </a:xfrm>
          <a:prstGeom prst="rect">
            <a:avLst/>
          </a:prstGeom>
        </p:spPr>
      </p:pic>
      <p:sp>
        <p:nvSpPr>
          <p:cNvPr id="49" name="Скругленный прямоугольник 48"/>
          <p:cNvSpPr/>
          <p:nvPr/>
        </p:nvSpPr>
        <p:spPr bwMode="auto">
          <a:xfrm>
            <a:off x="124161" y="3786791"/>
            <a:ext cx="5580000" cy="1292400"/>
          </a:xfrm>
          <a:prstGeom prst="roundRect">
            <a:avLst>
              <a:gd name="adj" fmla="val 7414"/>
            </a:avLst>
          </a:prstGeom>
          <a:solidFill>
            <a:srgbClr val="E5F2FF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000" b="0" dirty="0">
              <a:solidFill>
                <a:srgbClr val="1B3367"/>
              </a:solidFill>
              <a:latin typeface="+mn-lt"/>
            </a:endParaRPr>
          </a:p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53" name="Прямоугольник с двумя скругленными соседними углами 52"/>
          <p:cNvSpPr/>
          <p:nvPr/>
        </p:nvSpPr>
        <p:spPr bwMode="auto">
          <a:xfrm>
            <a:off x="124161" y="3784346"/>
            <a:ext cx="5580000" cy="21927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C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Филиалы ПАО «ФСК ЕЭС» - ПМЭС (8 филиалов) + ДЗО ПАО «Россети» (5 ДЗО)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6110" y="4454776"/>
            <a:ext cx="5443119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В системе ведения модели (РС-20) обеспечено моделирование оборудования 110 </a:t>
            </a:r>
            <a:r>
              <a:rPr lang="ru-RU" sz="800" b="0" dirty="0" err="1">
                <a:solidFill>
                  <a:srgbClr val="1B3367"/>
                </a:solidFill>
              </a:rPr>
              <a:t>кВ</a:t>
            </a:r>
            <a:r>
              <a:rPr lang="ru-RU" sz="800" b="0" dirty="0">
                <a:solidFill>
                  <a:srgbClr val="1B3367"/>
                </a:solidFill>
              </a:rPr>
              <a:t> и выше.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Проведена верификация со стороны РДУ, выданы выявленные замечания (отсутствующие объекты и др.)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Организовано устранение замечаний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Расширение информационного обмена планируется к  декабрю 2023 года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1015341" y="4013011"/>
            <a:ext cx="3600000" cy="437397"/>
            <a:chOff x="584956" y="1155183"/>
            <a:chExt cx="3600000" cy="437397"/>
          </a:xfrm>
        </p:grpSpPr>
        <p:sp>
          <p:nvSpPr>
            <p:cNvPr id="62" name="Стрелка вправо с вырезом 61"/>
            <p:cNvSpPr/>
            <p:nvPr/>
          </p:nvSpPr>
          <p:spPr bwMode="auto">
            <a:xfrm>
              <a:off x="584956" y="1155183"/>
              <a:ext cx="3600000" cy="306000"/>
            </a:xfrm>
            <a:prstGeom prst="notchedRightArrow">
              <a:avLst>
                <a:gd name="adj1" fmla="val 63342"/>
                <a:gd name="adj2" fmla="val 7890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prst="slope"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grpSp>
          <p:nvGrpSpPr>
            <p:cNvPr id="63" name="Группа 62"/>
            <p:cNvGrpSpPr/>
            <p:nvPr/>
          </p:nvGrpSpPr>
          <p:grpSpPr>
            <a:xfrm>
              <a:off x="757890" y="1345631"/>
              <a:ext cx="407732" cy="246949"/>
              <a:chOff x="29662" y="554354"/>
              <a:chExt cx="407732" cy="246949"/>
            </a:xfrm>
          </p:grpSpPr>
          <p:sp>
            <p:nvSpPr>
              <p:cNvPr id="75" name="Прямоугольник 74"/>
              <p:cNvSpPr/>
              <p:nvPr/>
            </p:nvSpPr>
            <p:spPr>
              <a:xfrm>
                <a:off x="53258" y="554354"/>
                <a:ext cx="353342" cy="2300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6" name="TextBox 75"/>
              <p:cNvSpPr txBox="1"/>
              <p:nvPr/>
            </p:nvSpPr>
            <p:spPr>
              <a:xfrm>
                <a:off x="29662" y="571230"/>
                <a:ext cx="407732" cy="230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/>
                  <a:t> </a:t>
                </a:r>
                <a:r>
                  <a:rPr lang="ru-RU" sz="8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06</a:t>
                </a:r>
                <a:r>
                  <a:rPr lang="ru-RU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.2021</a:t>
                </a: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3477966" y="1345631"/>
              <a:ext cx="607233" cy="246949"/>
              <a:chOff x="-70095" y="554354"/>
              <a:chExt cx="607233" cy="246949"/>
            </a:xfrm>
          </p:grpSpPr>
          <p:sp>
            <p:nvSpPr>
              <p:cNvPr id="70" name="Прямоугольник 69"/>
              <p:cNvSpPr/>
              <p:nvPr/>
            </p:nvSpPr>
            <p:spPr>
              <a:xfrm>
                <a:off x="53258" y="554354"/>
                <a:ext cx="353342" cy="2300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" name="TextBox 70"/>
              <p:cNvSpPr txBox="1"/>
              <p:nvPr/>
            </p:nvSpPr>
            <p:spPr>
              <a:xfrm>
                <a:off x="-70095" y="571230"/>
                <a:ext cx="607233" cy="230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12.2023</a:t>
                </a:r>
                <a:endParaRPr lang="en-US" sz="800" kern="1200" dirty="0">
                  <a:solidFill>
                    <a:srgbClr val="1B3367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5" name="Овал 64"/>
            <p:cNvSpPr/>
            <p:nvPr/>
          </p:nvSpPr>
          <p:spPr>
            <a:xfrm>
              <a:off x="3705990" y="1233727"/>
              <a:ext cx="144000" cy="144000"/>
            </a:xfrm>
            <a:prstGeom prst="ellipse">
              <a:avLst/>
            </a:prstGeom>
            <a:gradFill rotWithShape="0">
              <a:gsLst>
                <a:gs pos="0">
                  <a:srgbClr val="FFC000"/>
                </a:gs>
                <a:gs pos="90000">
                  <a:srgbClr val="FFCC81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6" name="Группа 65"/>
            <p:cNvGrpSpPr/>
            <p:nvPr/>
          </p:nvGrpSpPr>
          <p:grpSpPr>
            <a:xfrm>
              <a:off x="2216543" y="1325602"/>
              <a:ext cx="440438" cy="266978"/>
              <a:chOff x="-33838" y="554354"/>
              <a:chExt cx="440438" cy="266978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53258" y="554354"/>
                <a:ext cx="353342" cy="2300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TextBox 68"/>
              <p:cNvSpPr txBox="1"/>
              <p:nvPr/>
            </p:nvSpPr>
            <p:spPr>
              <a:xfrm>
                <a:off x="-33838" y="591259"/>
                <a:ext cx="407732" cy="230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/>
                  <a:t> </a:t>
                </a:r>
                <a:r>
                  <a:rPr lang="ru-RU" sz="8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02.2022</a:t>
                </a:r>
              </a:p>
            </p:txBody>
          </p:sp>
        </p:grpSp>
        <p:sp>
          <p:nvSpPr>
            <p:cNvPr id="67" name="Овал 66"/>
            <p:cNvSpPr/>
            <p:nvPr/>
          </p:nvSpPr>
          <p:spPr>
            <a:xfrm>
              <a:off x="2344810" y="1233727"/>
              <a:ext cx="144000" cy="144000"/>
            </a:xfrm>
            <a:prstGeom prst="ellipse">
              <a:avLst/>
            </a:prstGeom>
            <a:gradFill rotWithShape="0">
              <a:gsLst>
                <a:gs pos="0">
                  <a:srgbClr val="70AB2F"/>
                </a:gs>
                <a:gs pos="90000">
                  <a:srgbClr val="BCFC74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9" name="TextBox 58"/>
          <p:cNvSpPr txBox="1"/>
          <p:nvPr/>
        </p:nvSpPr>
        <p:spPr>
          <a:xfrm>
            <a:off x="6966235" y="3560394"/>
            <a:ext cx="2162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/>
              <a:t>5 РДУ</a:t>
            </a:r>
            <a:r>
              <a:rPr lang="en-US" sz="1000" dirty="0"/>
              <a:t> </a:t>
            </a:r>
            <a:endParaRPr lang="ru-RU" sz="1000" dirty="0"/>
          </a:p>
        </p:txBody>
      </p:sp>
      <p:sp>
        <p:nvSpPr>
          <p:cNvPr id="60" name="Овал 59"/>
          <p:cNvSpPr/>
          <p:nvPr/>
        </p:nvSpPr>
        <p:spPr>
          <a:xfrm>
            <a:off x="1327950" y="4091555"/>
            <a:ext cx="144000" cy="144000"/>
          </a:xfrm>
          <a:prstGeom prst="ellipse">
            <a:avLst/>
          </a:prstGeom>
          <a:gradFill rotWithShape="0">
            <a:gsLst>
              <a:gs pos="0">
                <a:srgbClr val="70AB2F"/>
              </a:gs>
              <a:gs pos="90000">
                <a:srgbClr val="BCFC74"/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57" y="3819197"/>
            <a:ext cx="1648980" cy="1324303"/>
          </a:xfrm>
          <a:prstGeom prst="rect">
            <a:avLst/>
          </a:prstGeom>
        </p:spPr>
      </p:pic>
      <p:sp>
        <p:nvSpPr>
          <p:cNvPr id="78" name="Скругленный прямоугольник 77"/>
          <p:cNvSpPr/>
          <p:nvPr/>
        </p:nvSpPr>
        <p:spPr bwMode="auto">
          <a:xfrm>
            <a:off x="120695" y="2493230"/>
            <a:ext cx="5580000" cy="1264072"/>
          </a:xfrm>
          <a:prstGeom prst="roundRect">
            <a:avLst>
              <a:gd name="adj" fmla="val 7414"/>
            </a:avLst>
          </a:prstGeom>
          <a:solidFill>
            <a:srgbClr val="E5F2FF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000" b="0" dirty="0">
              <a:solidFill>
                <a:srgbClr val="1B3367"/>
              </a:solidFill>
              <a:latin typeface="+mn-lt"/>
            </a:endParaRPr>
          </a:p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216110" y="3104656"/>
            <a:ext cx="544311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 smtClean="0">
                <a:solidFill>
                  <a:srgbClr val="1B3367"/>
                </a:solidFill>
              </a:rPr>
              <a:t>Утверждены </a:t>
            </a:r>
            <a:r>
              <a:rPr lang="ru-RU" sz="800" b="0" dirty="0">
                <a:solidFill>
                  <a:srgbClr val="1B3367"/>
                </a:solidFill>
              </a:rPr>
              <a:t>протокольные решения по переходу на предоставление технологической информации в соответствии с серией    ГОСТ Р 58651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АО «СО ЕЭС» передал фрагмент ИМ в части объектов, находящихся в собственности АО «СУЭНКО»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Разработан и реализуется план работ со сроком завершения не позднее 31.12.2022 г. (</a:t>
            </a:r>
            <a:r>
              <a:rPr lang="en-US" sz="800" b="0" dirty="0">
                <a:solidFill>
                  <a:srgbClr val="1B3367"/>
                </a:solidFill>
              </a:rPr>
              <a:t>115 </a:t>
            </a:r>
            <a:r>
              <a:rPr lang="ru-RU" sz="800" b="0" dirty="0">
                <a:solidFill>
                  <a:srgbClr val="1B3367"/>
                </a:solidFill>
              </a:rPr>
              <a:t>ПС и 150 ЛЭП)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ru-RU" sz="800" b="0" dirty="0">
              <a:solidFill>
                <a:srgbClr val="1B3367"/>
              </a:solidFill>
            </a:endParaRPr>
          </a:p>
        </p:txBody>
      </p:sp>
      <p:sp>
        <p:nvSpPr>
          <p:cNvPr id="82" name="Прямоугольник с двумя скругленными соседними углами 81"/>
          <p:cNvSpPr/>
          <p:nvPr/>
        </p:nvSpPr>
        <p:spPr bwMode="auto">
          <a:xfrm>
            <a:off x="120695" y="2479654"/>
            <a:ext cx="5580000" cy="21927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C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АО «СУЭНКО»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1015341" y="2662891"/>
            <a:ext cx="3600000" cy="437397"/>
            <a:chOff x="584956" y="1155183"/>
            <a:chExt cx="3600000" cy="437397"/>
          </a:xfrm>
        </p:grpSpPr>
        <p:sp>
          <p:nvSpPr>
            <p:cNvPr id="90" name="Стрелка вправо с вырезом 89"/>
            <p:cNvSpPr/>
            <p:nvPr/>
          </p:nvSpPr>
          <p:spPr bwMode="auto">
            <a:xfrm>
              <a:off x="584956" y="1155183"/>
              <a:ext cx="3600000" cy="306000"/>
            </a:xfrm>
            <a:prstGeom prst="notchedRightArrow">
              <a:avLst>
                <a:gd name="adj1" fmla="val 63342"/>
                <a:gd name="adj2" fmla="val 7890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prst="slope"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grpSp>
          <p:nvGrpSpPr>
            <p:cNvPr id="91" name="Группа 90"/>
            <p:cNvGrpSpPr/>
            <p:nvPr/>
          </p:nvGrpSpPr>
          <p:grpSpPr>
            <a:xfrm>
              <a:off x="757890" y="1345631"/>
              <a:ext cx="407732" cy="246949"/>
              <a:chOff x="29662" y="554354"/>
              <a:chExt cx="407732" cy="246949"/>
            </a:xfrm>
          </p:grpSpPr>
          <p:sp>
            <p:nvSpPr>
              <p:cNvPr id="100" name="Прямоугольник 99"/>
              <p:cNvSpPr/>
              <p:nvPr/>
            </p:nvSpPr>
            <p:spPr>
              <a:xfrm>
                <a:off x="53258" y="554354"/>
                <a:ext cx="353342" cy="2300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1" name="TextBox 100"/>
              <p:cNvSpPr txBox="1"/>
              <p:nvPr/>
            </p:nvSpPr>
            <p:spPr>
              <a:xfrm>
                <a:off x="29662" y="571230"/>
                <a:ext cx="407732" cy="230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/>
                  <a:t> </a:t>
                </a:r>
                <a:r>
                  <a:rPr lang="en-US" sz="8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12</a:t>
                </a:r>
                <a:r>
                  <a:rPr lang="ru-RU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.2021</a:t>
                </a:r>
              </a:p>
            </p:txBody>
          </p:sp>
        </p:grpSp>
        <p:grpSp>
          <p:nvGrpSpPr>
            <p:cNvPr id="92" name="Группа 91"/>
            <p:cNvGrpSpPr/>
            <p:nvPr/>
          </p:nvGrpSpPr>
          <p:grpSpPr>
            <a:xfrm>
              <a:off x="3577723" y="1345631"/>
              <a:ext cx="407732" cy="246949"/>
              <a:chOff x="29662" y="554354"/>
              <a:chExt cx="407732" cy="246949"/>
            </a:xfrm>
          </p:grpSpPr>
          <p:sp>
            <p:nvSpPr>
              <p:cNvPr id="98" name="Прямоугольник 97"/>
              <p:cNvSpPr/>
              <p:nvPr/>
            </p:nvSpPr>
            <p:spPr>
              <a:xfrm>
                <a:off x="53258" y="554354"/>
                <a:ext cx="353342" cy="2300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9" name="TextBox 98"/>
              <p:cNvSpPr txBox="1"/>
              <p:nvPr/>
            </p:nvSpPr>
            <p:spPr>
              <a:xfrm>
                <a:off x="29662" y="571230"/>
                <a:ext cx="407732" cy="230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/>
                  <a:t> </a:t>
                </a:r>
                <a:r>
                  <a:rPr lang="en-US" sz="8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12</a:t>
                </a:r>
                <a:r>
                  <a:rPr lang="ru-RU" sz="8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.202</a:t>
                </a:r>
                <a:r>
                  <a:rPr lang="en-US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2</a:t>
                </a:r>
              </a:p>
            </p:txBody>
          </p:sp>
        </p:grpSp>
        <p:sp>
          <p:nvSpPr>
            <p:cNvPr id="93" name="Овал 92"/>
            <p:cNvSpPr/>
            <p:nvPr/>
          </p:nvSpPr>
          <p:spPr>
            <a:xfrm>
              <a:off x="3705990" y="1233727"/>
              <a:ext cx="144000" cy="144000"/>
            </a:xfrm>
            <a:prstGeom prst="ellipse">
              <a:avLst/>
            </a:prstGeom>
            <a:gradFill rotWithShape="0">
              <a:gsLst>
                <a:gs pos="0">
                  <a:srgbClr val="FFC000"/>
                </a:gs>
                <a:gs pos="90000">
                  <a:srgbClr val="FFCC81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4" name="Группа 93"/>
            <p:cNvGrpSpPr/>
            <p:nvPr/>
          </p:nvGrpSpPr>
          <p:grpSpPr>
            <a:xfrm>
              <a:off x="2216543" y="1325602"/>
              <a:ext cx="440438" cy="266978"/>
              <a:chOff x="-33838" y="554354"/>
              <a:chExt cx="440438" cy="266978"/>
            </a:xfrm>
          </p:grpSpPr>
          <p:sp>
            <p:nvSpPr>
              <p:cNvPr id="96" name="Прямоугольник 95"/>
              <p:cNvSpPr/>
              <p:nvPr/>
            </p:nvSpPr>
            <p:spPr>
              <a:xfrm>
                <a:off x="53258" y="554354"/>
                <a:ext cx="353342" cy="2300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7" name="TextBox 96"/>
              <p:cNvSpPr txBox="1"/>
              <p:nvPr/>
            </p:nvSpPr>
            <p:spPr>
              <a:xfrm>
                <a:off x="-33838" y="591259"/>
                <a:ext cx="407732" cy="230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/>
                  <a:t> </a:t>
                </a:r>
                <a:r>
                  <a:rPr lang="en-US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02</a:t>
                </a:r>
                <a:r>
                  <a:rPr lang="ru-RU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.202</a:t>
                </a:r>
                <a:r>
                  <a:rPr lang="en-US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2</a:t>
                </a:r>
                <a:endParaRPr lang="ru-RU" sz="800" kern="1200" dirty="0">
                  <a:solidFill>
                    <a:srgbClr val="1B3367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2344810" y="1233727"/>
              <a:ext cx="144000" cy="144000"/>
            </a:xfrm>
            <a:prstGeom prst="ellipse">
              <a:avLst/>
            </a:prstGeom>
            <a:gradFill rotWithShape="0">
              <a:gsLst>
                <a:gs pos="0">
                  <a:srgbClr val="70AB2F"/>
                </a:gs>
                <a:gs pos="90000">
                  <a:srgbClr val="BCFC74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8" name="Овал 87"/>
          <p:cNvSpPr/>
          <p:nvPr/>
        </p:nvSpPr>
        <p:spPr>
          <a:xfrm>
            <a:off x="1327950" y="2741435"/>
            <a:ext cx="144000" cy="144000"/>
          </a:xfrm>
          <a:prstGeom prst="ellipse">
            <a:avLst/>
          </a:prstGeom>
          <a:gradFill rotWithShape="0">
            <a:gsLst>
              <a:gs pos="0">
                <a:srgbClr val="70AB2F"/>
              </a:gs>
              <a:gs pos="90000">
                <a:srgbClr val="BCFC74"/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Стрелка вправо 71"/>
          <p:cNvSpPr/>
          <p:nvPr/>
        </p:nvSpPr>
        <p:spPr bwMode="auto">
          <a:xfrm>
            <a:off x="5815461" y="2599898"/>
            <a:ext cx="1426191" cy="233411"/>
          </a:xfrm>
          <a:prstGeom prst="rightArrow">
            <a:avLst>
              <a:gd name="adj1" fmla="val 50000"/>
              <a:gd name="adj2" fmla="val 67807"/>
            </a:avLst>
          </a:prstGeom>
          <a:solidFill>
            <a:srgbClr val="003C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73" name="Стрелка вправо 72"/>
          <p:cNvSpPr/>
          <p:nvPr/>
        </p:nvSpPr>
        <p:spPr bwMode="auto">
          <a:xfrm>
            <a:off x="5810914" y="2022115"/>
            <a:ext cx="1426191" cy="233411"/>
          </a:xfrm>
          <a:prstGeom prst="rightArrow">
            <a:avLst>
              <a:gd name="adj1" fmla="val 50000"/>
              <a:gd name="adj2" fmla="val 67807"/>
            </a:avLst>
          </a:prstGeom>
          <a:solidFill>
            <a:srgbClr val="003C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74" name="Стрелка вправо 73"/>
          <p:cNvSpPr/>
          <p:nvPr/>
        </p:nvSpPr>
        <p:spPr bwMode="auto">
          <a:xfrm>
            <a:off x="5810914" y="4296797"/>
            <a:ext cx="1426191" cy="233411"/>
          </a:xfrm>
          <a:prstGeom prst="rightArrow">
            <a:avLst>
              <a:gd name="adj1" fmla="val 50000"/>
              <a:gd name="adj2" fmla="val 82053"/>
            </a:avLst>
          </a:prstGeom>
          <a:solidFill>
            <a:srgbClr val="003C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889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перспективах использования </a:t>
            </a:r>
            <a:r>
              <a:rPr lang="en-US" dirty="0"/>
              <a:t>CIM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в деловых процессах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92E451-AC80-4928-9ADA-835975F8B9C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33400" y="1080980"/>
            <a:ext cx="8677200" cy="756000"/>
          </a:xfrm>
          <a:prstGeom prst="roundRect">
            <a:avLst>
              <a:gd name="adj" fmla="val 13228"/>
            </a:avLst>
          </a:prstGeom>
          <a:solidFill>
            <a:srgbClr val="ABDB77"/>
          </a:solidFill>
          <a:ln>
            <a:noFill/>
          </a:ln>
          <a:effectLst>
            <a:outerShdw blurRad="152400"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buClr>
                <a:srgbClr val="2A4E9E"/>
              </a:buClr>
              <a:buSzPct val="100000"/>
            </a:pPr>
            <a:r>
              <a:rPr lang="ru-RU" sz="1000" dirty="0">
                <a:solidFill>
                  <a:srgbClr val="0054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ПАО "Россети" в АО "СО ЕЭС" информации о параметрах и характеристиках ЛЭП и </a:t>
            </a:r>
            <a:r>
              <a:rPr lang="ru-RU" sz="1000" dirty="0" smtClean="0">
                <a:solidFill>
                  <a:srgbClr val="0054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 посредством информационного обмена в формате </a:t>
            </a:r>
            <a:r>
              <a:rPr lang="en-US" sz="1000" dirty="0" smtClean="0">
                <a:solidFill>
                  <a:srgbClr val="0054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CIM</a:t>
            </a:r>
            <a:r>
              <a:rPr lang="ru-RU" sz="1000" dirty="0" smtClean="0">
                <a:solidFill>
                  <a:srgbClr val="0054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необходимой для осуществления оперативно-диспетчерского управления. </a:t>
            </a:r>
            <a:endParaRPr lang="en-US" sz="1000" dirty="0" smtClean="0">
              <a:solidFill>
                <a:srgbClr val="0054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Bef>
                <a:spcPts val="600"/>
              </a:spcBef>
              <a:buClr>
                <a:srgbClr val="2A4E9E"/>
              </a:buClr>
              <a:buSzPct val="100000"/>
            </a:pPr>
            <a:r>
              <a:rPr lang="ru-RU" sz="900" b="0" i="1" dirty="0"/>
              <a:t>Приказ Минэнерго России от 13.02.2019 №102, п. </a:t>
            </a:r>
            <a:r>
              <a:rPr lang="ru-RU" sz="900" b="0" i="1" dirty="0" smtClean="0"/>
              <a:t>4а</a:t>
            </a:r>
            <a:endParaRPr lang="en-US" sz="900" b="0" dirty="0">
              <a:solidFill>
                <a:srgbClr val="003C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33400" y="1968488"/>
            <a:ext cx="8677200" cy="938128"/>
          </a:xfrm>
          <a:prstGeom prst="roundRect">
            <a:avLst>
              <a:gd name="adj" fmla="val 9927"/>
            </a:avLst>
          </a:prstGeom>
          <a:solidFill>
            <a:srgbClr val="D5EAFF"/>
          </a:solidFill>
          <a:ln>
            <a:noFill/>
          </a:ln>
          <a:effectLst>
            <a:outerShdw blurRad="152400"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buClr>
                <a:srgbClr val="2A4E9E"/>
              </a:buClr>
              <a:buSzPct val="100000"/>
            </a:pPr>
            <a:r>
              <a:rPr lang="ru-RU" sz="10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списков работников, допущенных к производству переключений и ведению оперативных переговоров, отдельно по каждому объекту электроэнергетики, оборудование и устройства которого отнесены к объектам </a:t>
            </a:r>
            <a:r>
              <a:rPr lang="ru-RU" sz="1000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диспетчеризации ДЦ.</a:t>
            </a:r>
            <a:endParaRPr lang="en-US" sz="1000" dirty="0" smtClean="0">
              <a:solidFill>
                <a:srgbClr val="003C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Bef>
                <a:spcPts val="600"/>
              </a:spcBef>
              <a:buClr>
                <a:srgbClr val="2A4E9E"/>
              </a:buClr>
              <a:buSzPct val="100000"/>
            </a:pPr>
            <a:r>
              <a:rPr lang="ru-RU" sz="900" b="0" i="1" dirty="0"/>
              <a:t>Приказ Минэнерго России от 13.02.2019 №102, п. 4е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33400" y="3038124"/>
            <a:ext cx="8677200" cy="1172968"/>
          </a:xfrm>
          <a:prstGeom prst="roundRect">
            <a:avLst>
              <a:gd name="adj" fmla="val 8700"/>
            </a:avLst>
          </a:prstGeom>
          <a:solidFill>
            <a:srgbClr val="D5EAFF"/>
          </a:solidFill>
          <a:ln>
            <a:noFill/>
          </a:ln>
          <a:effectLst>
            <a:outerShdw blurRad="152400"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buClr>
                <a:srgbClr val="2A4E9E"/>
              </a:buClr>
              <a:buSzPct val="100000"/>
            </a:pPr>
            <a:r>
              <a:rPr lang="ru-RU" sz="10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Обмен между ПАО "Россети" и АО "СО ЕЭС" информацией о требуемых режимах заземления </a:t>
            </a:r>
            <a:r>
              <a:rPr lang="ru-RU" sz="1000" dirty="0" err="1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нейтралей</a:t>
            </a:r>
            <a:r>
              <a:rPr lang="ru-RU" sz="10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силовых </a:t>
            </a:r>
            <a:r>
              <a:rPr lang="ru-RU" sz="1000" dirty="0" smtClean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трансформаторов.</a:t>
            </a:r>
            <a:endParaRPr lang="en-US" sz="1000" dirty="0" smtClean="0">
              <a:solidFill>
                <a:srgbClr val="003C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900" b="0" i="1" dirty="0"/>
              <a:t>Регламент взаимодействия АО "СО ЕЭС" и сетевых организаций, являющихся дочерними обществами ПАО "</a:t>
            </a:r>
            <a:r>
              <a:rPr lang="ru-RU" sz="900" b="0" i="1" dirty="0" err="1"/>
              <a:t>Россети</a:t>
            </a:r>
            <a:r>
              <a:rPr lang="ru-RU" sz="900" b="0" i="1" dirty="0"/>
              <a:t>", </a:t>
            </a:r>
            <a:endParaRPr lang="en-US" sz="900" b="0" i="1" dirty="0" smtClean="0"/>
          </a:p>
          <a:p>
            <a:pPr algn="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900" b="0" i="1" dirty="0" smtClean="0"/>
              <a:t>при определении</a:t>
            </a:r>
            <a:r>
              <a:rPr lang="en-US" sz="900" b="0" i="1" dirty="0" smtClean="0"/>
              <a:t> </a:t>
            </a:r>
            <a:r>
              <a:rPr lang="ru-RU" sz="900" b="0" i="1" dirty="0" smtClean="0"/>
              <a:t>и </a:t>
            </a:r>
            <a:r>
              <a:rPr lang="ru-RU" sz="900" b="0" i="1" dirty="0"/>
              <a:t>контроле режима заземления </a:t>
            </a:r>
            <a:r>
              <a:rPr lang="ru-RU" sz="900" b="0" i="1" dirty="0" err="1"/>
              <a:t>нейтралей</a:t>
            </a:r>
            <a:r>
              <a:rPr lang="ru-RU" sz="900" b="0" i="1" dirty="0"/>
              <a:t> силовых трансформаторов высшим классом напряжения 110, 220 </a:t>
            </a:r>
            <a:r>
              <a:rPr lang="ru-RU" sz="900" b="0" i="1" dirty="0" err="1"/>
              <a:t>кВ</a:t>
            </a:r>
            <a:r>
              <a:rPr lang="ru-RU" sz="900" b="0" i="1" dirty="0" smtClean="0"/>
              <a:t>,</a:t>
            </a:r>
          </a:p>
          <a:p>
            <a:pPr algn="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900" b="0" i="1" dirty="0" smtClean="0"/>
              <a:t> </a:t>
            </a:r>
            <a:r>
              <a:rPr lang="ru-RU" sz="900" b="0" i="1" dirty="0"/>
              <a:t>утвержден 29.12.2017</a:t>
            </a:r>
            <a:endParaRPr lang="en-US" sz="900" b="0" dirty="0">
              <a:solidFill>
                <a:srgbClr val="003C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3400" y="4342600"/>
            <a:ext cx="8677200" cy="540000"/>
          </a:xfrm>
          <a:prstGeom prst="roundRect">
            <a:avLst>
              <a:gd name="adj" fmla="val 14318"/>
            </a:avLst>
          </a:prstGeom>
          <a:solidFill>
            <a:schemeClr val="bg1"/>
          </a:solidFill>
          <a:ln>
            <a:noFill/>
          </a:ln>
          <a:effectLst>
            <a:outerShdw blurRad="152400"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sz="1000" dirty="0" smtClean="0"/>
              <a:t>Другие</a:t>
            </a:r>
            <a:r>
              <a:rPr lang="en-US" sz="1000" dirty="0" smtClean="0"/>
              <a:t> </a:t>
            </a:r>
            <a:r>
              <a:rPr lang="ru-RU" sz="1000" dirty="0" smtClean="0"/>
              <a:t>процессы</a:t>
            </a:r>
            <a:r>
              <a:rPr lang="ru-RU" sz="1000" dirty="0"/>
              <a:t>, определенные Сводным перечнем текущих и перспективных деловых процессов, в которых целесообразен переход на обмен данными информационной модели в соответствии с требованиями ГОСТ Р </a:t>
            </a:r>
            <a:r>
              <a:rPr lang="ru-RU" sz="1000" dirty="0" smtClean="0"/>
              <a:t>58651.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2138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155FA1-7917-460B-9D33-A2268EAC3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" y="0"/>
            <a:ext cx="9127097" cy="5143499"/>
          </a:xfrm>
          <a:prstGeom prst="rect">
            <a:avLst/>
          </a:prstGeom>
        </p:spPr>
      </p:pic>
      <p:sp>
        <p:nvSpPr>
          <p:cNvPr id="2765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468312" y="2732485"/>
            <a:ext cx="8207375" cy="1523256"/>
          </a:xfrm>
        </p:spPr>
        <p:txBody>
          <a:bodyPr/>
          <a:lstStyle/>
          <a:p>
            <a:pPr eaLnBrk="1" hangingPunct="1"/>
            <a:r>
              <a:rPr lang="ru-RU" dirty="0"/>
              <a:t>Спасибо за внимание</a:t>
            </a:r>
          </a:p>
        </p:txBody>
      </p:sp>
      <p:sp>
        <p:nvSpPr>
          <p:cNvPr id="27652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4427935"/>
            <a:ext cx="8167686" cy="707231"/>
          </a:xfrm>
        </p:spPr>
        <p:txBody>
          <a:bodyPr/>
          <a:lstStyle/>
          <a:p>
            <a:pPr eaLnBrk="1" hangingPunct="1"/>
            <a:r>
              <a:rPr lang="ru-RU" altLang="ru-RU" dirty="0"/>
              <a:t>Кузнецов Александр Владимирович</a:t>
            </a:r>
          </a:p>
          <a:p>
            <a:pPr eaLnBrk="1" hangingPunct="1"/>
            <a:r>
              <a:rPr lang="en-US" altLang="ru-RU" dirty="0"/>
              <a:t>e-mail</a:t>
            </a:r>
            <a:r>
              <a:rPr lang="ru-RU" altLang="ru-RU" dirty="0"/>
              <a:t>: </a:t>
            </a:r>
            <a:r>
              <a:rPr lang="en-US" altLang="ru-RU" dirty="0"/>
              <a:t>kav@ural.so-ups.ru</a:t>
            </a:r>
            <a:r>
              <a:rPr lang="ru-RU" altLang="ru-RU" dirty="0"/>
              <a:t>, тел:8(343)359-23-08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8847" y="1559423"/>
            <a:ext cx="5192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3CA0"/>
                </a:solidFill>
              </a:rPr>
              <a:t>www.so-ups.ru</a:t>
            </a:r>
          </a:p>
          <a:p>
            <a:pPr algn="ctr"/>
            <a:r>
              <a:rPr lang="ru-RU" sz="1600" dirty="0">
                <a:solidFill>
                  <a:srgbClr val="003CA0"/>
                </a:solidFill>
              </a:rPr>
              <a:t>Оперативная информация о работе ЕЭС России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BB48F437-9693-46E1-9D3A-389125C1F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4398169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1EE3B5-4B84-4C22-B8B1-ED9C51F79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5184" y="1209697"/>
            <a:ext cx="1438120" cy="1438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Пилотная организация информационного обмена</a:t>
            </a:r>
            <a:br>
              <a:rPr lang="ru-RU" dirty="0"/>
            </a:br>
            <a:r>
              <a:rPr lang="ru-RU" dirty="0"/>
              <a:t>в формате </a:t>
            </a:r>
            <a:r>
              <a:rPr lang="en-US" dirty="0"/>
              <a:t>CIM</a:t>
            </a:r>
            <a:r>
              <a:rPr lang="ru-RU" dirty="0"/>
              <a:t> в ОЭС Урала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38965" y="2675257"/>
            <a:ext cx="5580000" cy="1620000"/>
          </a:xfrm>
          <a:prstGeom prst="roundRect">
            <a:avLst>
              <a:gd name="adj" fmla="val 7414"/>
            </a:avLst>
          </a:prstGeom>
          <a:solidFill>
            <a:srgbClr val="E5F2FF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000" b="0" dirty="0">
              <a:solidFill>
                <a:srgbClr val="1B3367"/>
              </a:solidFill>
              <a:latin typeface="+mn-lt"/>
            </a:endParaRPr>
          </a:p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30914" y="3343241"/>
            <a:ext cx="5443119" cy="4206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Реализовано тиражирование решений по организации информационного обмена 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Организован информационный обмен с Тюменским РДУ в начальном объеме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Реализован комплекс мероприятий по расширению информационного обмена 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38965" y="950682"/>
            <a:ext cx="5580000" cy="1620000"/>
          </a:xfrm>
          <a:prstGeom prst="roundRect">
            <a:avLst>
              <a:gd name="adj" fmla="val 7414"/>
            </a:avLst>
          </a:prstGeom>
          <a:solidFill>
            <a:srgbClr val="E5F2FF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000" b="0" dirty="0">
              <a:solidFill>
                <a:srgbClr val="1B3367"/>
              </a:solidFill>
              <a:latin typeface="+mn-lt"/>
            </a:endParaRPr>
          </a:p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69332207"/>
              </p:ext>
            </p:extLst>
          </p:nvPr>
        </p:nvGraphicFramePr>
        <p:xfrm>
          <a:off x="412720" y="1973387"/>
          <a:ext cx="5073680" cy="60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7420" y="2117353"/>
            <a:ext cx="104400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900" b="0" dirty="0" smtClean="0">
                <a:latin typeface="Arial Narrow" panose="020B0606020202030204" pitchFamily="34" charset="0"/>
              </a:rPr>
              <a:t>  30 </a:t>
            </a:r>
            <a:r>
              <a:rPr lang="ru-RU" sz="900" b="0" dirty="0">
                <a:latin typeface="Arial Narrow" panose="020B0606020202030204" pitchFamily="34" charset="0"/>
              </a:rPr>
              <a:t>тыс. параметров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420" y="2297284"/>
            <a:ext cx="104400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900" b="0" dirty="0" smtClean="0">
                <a:latin typeface="Arial Narrow" panose="020B0606020202030204" pitchFamily="34" charset="0"/>
              </a:rPr>
              <a:t>210 </a:t>
            </a:r>
            <a:r>
              <a:rPr lang="ru-RU" sz="900" b="0" dirty="0">
                <a:latin typeface="Arial Narrow" panose="020B0606020202030204" pitchFamily="34" charset="0"/>
              </a:rPr>
              <a:t>тыс. параметров</a:t>
            </a: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 bwMode="auto">
          <a:xfrm>
            <a:off x="138965" y="948236"/>
            <a:ext cx="5580000" cy="21927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C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АО «ЕЭСК»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0914" y="1618666"/>
            <a:ext cx="5443119" cy="4206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Определены и реализованы технические решения по организации информационного обмена в формате </a:t>
            </a:r>
            <a:r>
              <a:rPr lang="en-US" sz="800" b="0" dirty="0">
                <a:solidFill>
                  <a:srgbClr val="1B3367"/>
                </a:solidFill>
              </a:rPr>
              <a:t>CIM</a:t>
            </a:r>
            <a:endParaRPr lang="ru-RU" sz="800" b="0" dirty="0">
              <a:solidFill>
                <a:srgbClr val="1B3367"/>
              </a:solidFill>
            </a:endParaRP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Организован постоянный информационный обмен</a:t>
            </a:r>
            <a:r>
              <a:rPr lang="en-US" sz="800" b="0" dirty="0">
                <a:solidFill>
                  <a:srgbClr val="1B3367"/>
                </a:solidFill>
              </a:rPr>
              <a:t> </a:t>
            </a:r>
            <a:r>
              <a:rPr lang="ru-RU" sz="800" b="0" dirty="0">
                <a:solidFill>
                  <a:srgbClr val="1B3367"/>
                </a:solidFill>
              </a:rPr>
              <a:t>с Свердловским РДУ в согласованном объеме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800" b="0" dirty="0">
                <a:solidFill>
                  <a:srgbClr val="1B3367"/>
                </a:solidFill>
              </a:rPr>
              <a:t>Реализован комплекс мероприятий по расширению информационного обмена.</a:t>
            </a: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 bwMode="auto">
          <a:xfrm>
            <a:off x="138965" y="2674254"/>
            <a:ext cx="5580000" cy="21927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C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АО «</a:t>
            </a:r>
            <a:r>
              <a:rPr lang="ru-RU" sz="1000" dirty="0" err="1">
                <a:solidFill>
                  <a:schemeClr val="bg1"/>
                </a:solidFill>
              </a:rPr>
              <a:t>Россети</a:t>
            </a:r>
            <a:r>
              <a:rPr lang="ru-RU" sz="1000" dirty="0">
                <a:solidFill>
                  <a:schemeClr val="bg1"/>
                </a:solidFill>
              </a:rPr>
              <a:t> Тюмень»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 bwMode="auto">
          <a:xfrm>
            <a:off x="1891420" y="2186603"/>
            <a:ext cx="5131624" cy="0"/>
          </a:xfrm>
          <a:prstGeom prst="line">
            <a:avLst/>
          </a:prstGeom>
          <a:ln w="25400">
            <a:solidFill>
              <a:srgbClr val="6EA630"/>
            </a:solidFill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1891420" y="2366534"/>
            <a:ext cx="5131624" cy="29191"/>
          </a:xfrm>
          <a:prstGeom prst="line">
            <a:avLst/>
          </a:prstGeom>
          <a:ln w="25400">
            <a:solidFill>
              <a:srgbClr val="FFCC05">
                <a:alpha val="75000"/>
              </a:srgbClr>
            </a:solidFill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A8D8B91-44C4-4B85-9248-08AE485DDF12}"/>
              </a:ext>
            </a:extLst>
          </p:cNvPr>
          <p:cNvSpPr/>
          <p:nvPr/>
        </p:nvSpPr>
        <p:spPr>
          <a:xfrm>
            <a:off x="155724" y="4646802"/>
            <a:ext cx="8832553" cy="461665"/>
          </a:xfrm>
          <a:prstGeom prst="rect">
            <a:avLst/>
          </a:prstGeom>
          <a:solidFill>
            <a:srgbClr val="00B050"/>
          </a:solidFill>
        </p:spPr>
        <p:txBody>
          <a:bodyPr wrap="square" lIns="108000" rIns="10800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2A4E9E"/>
              </a:buClr>
              <a:buSzPct val="100000"/>
            </a:pPr>
            <a:r>
              <a:rPr lang="ru-RU" sz="1200" kern="0" dirty="0">
                <a:solidFill>
                  <a:schemeClr val="bg1"/>
                </a:solidFill>
                <a:latin typeface="+mn-lt"/>
              </a:rPr>
              <a:t>Отработанные принципы информационного обмена закреплены в двухсторонних документах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2A4E9E"/>
              </a:buClr>
              <a:buSzPct val="100000"/>
            </a:pPr>
            <a:r>
              <a:rPr lang="ru-RU" sz="1200" kern="0" dirty="0">
                <a:solidFill>
                  <a:schemeClr val="bg1"/>
                </a:solidFill>
                <a:latin typeface="+mn-lt"/>
              </a:rPr>
              <a:t>АО «СО ЕЭС» и ПАО «Россети»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1030145" y="1176901"/>
            <a:ext cx="3600000" cy="437397"/>
            <a:chOff x="584956" y="1155183"/>
            <a:chExt cx="3600000" cy="437397"/>
          </a:xfrm>
        </p:grpSpPr>
        <p:sp>
          <p:nvSpPr>
            <p:cNvPr id="20" name="Стрелка вправо с вырезом 19"/>
            <p:cNvSpPr/>
            <p:nvPr/>
          </p:nvSpPr>
          <p:spPr bwMode="auto">
            <a:xfrm>
              <a:off x="584956" y="1155183"/>
              <a:ext cx="3600000" cy="306000"/>
            </a:xfrm>
            <a:prstGeom prst="notchedRightArrow">
              <a:avLst>
                <a:gd name="adj1" fmla="val 63342"/>
                <a:gd name="adj2" fmla="val 7890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prst="slope"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757890" y="1345631"/>
              <a:ext cx="407732" cy="246949"/>
              <a:chOff x="29662" y="554354"/>
              <a:chExt cx="407732" cy="246949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53258" y="554354"/>
                <a:ext cx="353342" cy="2300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TextBox 36"/>
              <p:cNvSpPr txBox="1"/>
              <p:nvPr/>
            </p:nvSpPr>
            <p:spPr>
              <a:xfrm>
                <a:off x="29662" y="571230"/>
                <a:ext cx="407732" cy="230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/>
                  <a:t> </a:t>
                </a:r>
                <a:r>
                  <a:rPr lang="ru-RU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04.2019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577723" y="1345631"/>
              <a:ext cx="407732" cy="246949"/>
              <a:chOff x="29662" y="554354"/>
              <a:chExt cx="407732" cy="246949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53258" y="554354"/>
                <a:ext cx="353342" cy="2300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TextBox 34"/>
              <p:cNvSpPr txBox="1"/>
              <p:nvPr/>
            </p:nvSpPr>
            <p:spPr>
              <a:xfrm>
                <a:off x="29662" y="571230"/>
                <a:ext cx="407732" cy="230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/>
                  <a:t> </a:t>
                </a:r>
                <a:r>
                  <a:rPr lang="ru-RU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12.2021</a:t>
                </a:r>
              </a:p>
            </p:txBody>
          </p:sp>
        </p:grpSp>
        <p:sp>
          <p:nvSpPr>
            <p:cNvPr id="25" name="Овал 24"/>
            <p:cNvSpPr/>
            <p:nvPr/>
          </p:nvSpPr>
          <p:spPr>
            <a:xfrm>
              <a:off x="3705990" y="1233727"/>
              <a:ext cx="144000" cy="144000"/>
            </a:xfrm>
            <a:prstGeom prst="ellipse">
              <a:avLst/>
            </a:prstGeom>
            <a:gradFill rotWithShape="0">
              <a:gsLst>
                <a:gs pos="0">
                  <a:srgbClr val="FFC000"/>
                </a:gs>
                <a:gs pos="90000">
                  <a:srgbClr val="FFCC81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4" name="Группа 43"/>
            <p:cNvGrpSpPr/>
            <p:nvPr/>
          </p:nvGrpSpPr>
          <p:grpSpPr>
            <a:xfrm>
              <a:off x="2216543" y="1325602"/>
              <a:ext cx="440438" cy="266978"/>
              <a:chOff x="-33838" y="554354"/>
              <a:chExt cx="440438" cy="266978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53258" y="554354"/>
                <a:ext cx="353342" cy="2300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TextBox 45"/>
              <p:cNvSpPr txBox="1"/>
              <p:nvPr/>
            </p:nvSpPr>
            <p:spPr>
              <a:xfrm>
                <a:off x="-33838" y="591259"/>
                <a:ext cx="407732" cy="230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/>
                  <a:t> </a:t>
                </a:r>
                <a:r>
                  <a:rPr lang="ru-RU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02.2020</a:t>
                </a:r>
              </a:p>
            </p:txBody>
          </p:sp>
        </p:grpSp>
        <p:sp>
          <p:nvSpPr>
            <p:cNvPr id="47" name="Овал 46"/>
            <p:cNvSpPr/>
            <p:nvPr/>
          </p:nvSpPr>
          <p:spPr>
            <a:xfrm>
              <a:off x="2344810" y="1233727"/>
              <a:ext cx="144000" cy="144000"/>
            </a:xfrm>
            <a:prstGeom prst="ellipse">
              <a:avLst/>
            </a:prstGeom>
            <a:gradFill rotWithShape="0">
              <a:gsLst>
                <a:gs pos="0">
                  <a:srgbClr val="70AB2F"/>
                </a:gs>
                <a:gs pos="90000">
                  <a:srgbClr val="BCFC74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6" name="Группа 65"/>
          <p:cNvGrpSpPr/>
          <p:nvPr/>
        </p:nvGrpSpPr>
        <p:grpSpPr>
          <a:xfrm>
            <a:off x="1030145" y="2920342"/>
            <a:ext cx="3600000" cy="446311"/>
            <a:chOff x="584956" y="3055620"/>
            <a:chExt cx="3600000" cy="446311"/>
          </a:xfrm>
        </p:grpSpPr>
        <p:sp>
          <p:nvSpPr>
            <p:cNvPr id="18" name="Стрелка вправо с вырезом 17"/>
            <p:cNvSpPr/>
            <p:nvPr/>
          </p:nvSpPr>
          <p:spPr bwMode="auto">
            <a:xfrm>
              <a:off x="584956" y="3055620"/>
              <a:ext cx="3600000" cy="306885"/>
            </a:xfrm>
            <a:prstGeom prst="notchedRightArrow">
              <a:avLst>
                <a:gd name="adj1" fmla="val 63342"/>
                <a:gd name="adj2" fmla="val 7890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prst="slope"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689261" y="3242363"/>
              <a:ext cx="407732" cy="259568"/>
              <a:chOff x="29662" y="554354"/>
              <a:chExt cx="407732" cy="259568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53258" y="554354"/>
                <a:ext cx="353342" cy="2300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TextBox 32"/>
              <p:cNvSpPr txBox="1"/>
              <p:nvPr/>
            </p:nvSpPr>
            <p:spPr>
              <a:xfrm>
                <a:off x="29662" y="583849"/>
                <a:ext cx="407732" cy="230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/>
                  <a:t> </a:t>
                </a:r>
                <a:r>
                  <a:rPr lang="ru-RU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04.2020</a:t>
                </a: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2179931" y="3242363"/>
              <a:ext cx="407732" cy="259568"/>
              <a:chOff x="29662" y="554354"/>
              <a:chExt cx="407732" cy="259568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53258" y="554354"/>
                <a:ext cx="353342" cy="2300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TextBox 30"/>
              <p:cNvSpPr txBox="1"/>
              <p:nvPr/>
            </p:nvSpPr>
            <p:spPr>
              <a:xfrm>
                <a:off x="29662" y="583849"/>
                <a:ext cx="407732" cy="230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/>
                  <a:t> </a:t>
                </a:r>
                <a:r>
                  <a:rPr lang="ru-RU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09.2020</a:t>
                </a: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3572994" y="3241351"/>
              <a:ext cx="407732" cy="259568"/>
              <a:chOff x="29662" y="554354"/>
              <a:chExt cx="407732" cy="259568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53258" y="554354"/>
                <a:ext cx="353342" cy="2300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TextBox 49"/>
              <p:cNvSpPr txBox="1"/>
              <p:nvPr/>
            </p:nvSpPr>
            <p:spPr>
              <a:xfrm>
                <a:off x="29662" y="583849"/>
                <a:ext cx="407732" cy="230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672" tIns="42672" rIns="42672" bIns="42672" numCol="1" spcCol="1270" anchor="b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/>
                  <a:t> </a:t>
                </a:r>
                <a:r>
                  <a:rPr lang="ru-RU" sz="800" kern="1200" dirty="0">
                    <a:solidFill>
                      <a:srgbClr val="1B3367"/>
                    </a:solidFill>
                    <a:latin typeface="Arial Narrow" panose="020B0606020202030204" pitchFamily="34" charset="0"/>
                  </a:rPr>
                  <a:t>12.2021</a:t>
                </a:r>
              </a:p>
            </p:txBody>
          </p:sp>
        </p:grpSp>
        <p:sp>
          <p:nvSpPr>
            <p:cNvPr id="51" name="Овал 50"/>
            <p:cNvSpPr/>
            <p:nvPr/>
          </p:nvSpPr>
          <p:spPr>
            <a:xfrm>
              <a:off x="3701261" y="3132052"/>
              <a:ext cx="144000" cy="144000"/>
            </a:xfrm>
            <a:prstGeom prst="ellipse">
              <a:avLst/>
            </a:prstGeom>
            <a:gradFill rotWithShape="0">
              <a:gsLst>
                <a:gs pos="0">
                  <a:srgbClr val="FFC000"/>
                </a:gs>
                <a:gs pos="90000">
                  <a:srgbClr val="FFCC81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5" name="TextBox 54"/>
          <p:cNvSpPr txBox="1"/>
          <p:nvPr/>
        </p:nvSpPr>
        <p:spPr>
          <a:xfrm>
            <a:off x="7588738" y="1012133"/>
            <a:ext cx="1555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/>
              <a:t>Свердловское РДУ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815388" y="2808688"/>
            <a:ext cx="1328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/>
              <a:t>Тюменское РДУ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52" y="3054909"/>
            <a:ext cx="1219360" cy="121936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 bwMode="auto">
          <a:xfrm>
            <a:off x="3935828" y="4418153"/>
            <a:ext cx="144000" cy="144000"/>
          </a:xfrm>
          <a:prstGeom prst="rect">
            <a:avLst/>
          </a:prstGeom>
          <a:solidFill>
            <a:srgbClr val="FFFF38"/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200352" y="4382431"/>
            <a:ext cx="3440155" cy="215444"/>
            <a:chOff x="268720" y="4382431"/>
            <a:chExt cx="3440155" cy="215444"/>
          </a:xfrm>
        </p:grpSpPr>
        <p:sp>
          <p:nvSpPr>
            <p:cNvPr id="63" name="Прямоугольник 62"/>
            <p:cNvSpPr/>
            <p:nvPr/>
          </p:nvSpPr>
          <p:spPr bwMode="auto">
            <a:xfrm>
              <a:off x="268720" y="4418153"/>
              <a:ext cx="144000" cy="144000"/>
            </a:xfrm>
            <a:prstGeom prst="rect">
              <a:avLst/>
            </a:prstGeom>
            <a:solidFill>
              <a:srgbClr val="76B234"/>
            </a:solidFill>
            <a:ln w="3175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72542" y="4382431"/>
              <a:ext cx="3236333" cy="215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ru-RU" sz="800" b="0" dirty="0"/>
                <a:t>Информационный обмен  в соответствии с начальным профилем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146450" y="4299195"/>
            <a:ext cx="47998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800" b="0" dirty="0"/>
              <a:t>Расширенный информационный обмен  в соответствии с ГОСТ 58651.2-2020, ГОСТ 58651.3-2020 (соответствует требованиям Приказа МЭ №102 от 13.02.2019 (приложения 1, 2)</a:t>
            </a:r>
          </a:p>
        </p:txBody>
      </p:sp>
      <p:sp>
        <p:nvSpPr>
          <p:cNvPr id="59" name="Овал 58"/>
          <p:cNvSpPr/>
          <p:nvPr/>
        </p:nvSpPr>
        <p:spPr>
          <a:xfrm>
            <a:off x="1342754" y="1255445"/>
            <a:ext cx="144000" cy="144000"/>
          </a:xfrm>
          <a:prstGeom prst="ellipse">
            <a:avLst/>
          </a:prstGeom>
          <a:gradFill rotWithShape="0">
            <a:gsLst>
              <a:gs pos="0">
                <a:srgbClr val="70AB2F"/>
              </a:gs>
              <a:gs pos="90000">
                <a:srgbClr val="BCFC74"/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Овал 60"/>
          <p:cNvSpPr/>
          <p:nvPr/>
        </p:nvSpPr>
        <p:spPr>
          <a:xfrm>
            <a:off x="1270754" y="2996052"/>
            <a:ext cx="144000" cy="144000"/>
          </a:xfrm>
          <a:prstGeom prst="ellipse">
            <a:avLst/>
          </a:prstGeom>
          <a:gradFill rotWithShape="0">
            <a:gsLst>
              <a:gs pos="0">
                <a:srgbClr val="70AB2F"/>
              </a:gs>
              <a:gs pos="90000">
                <a:srgbClr val="BCFC74"/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3937120473"/>
              </p:ext>
            </p:extLst>
          </p:nvPr>
        </p:nvGraphicFramePr>
        <p:xfrm>
          <a:off x="401537" y="3760011"/>
          <a:ext cx="5201042" cy="60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2" name="Овал 61"/>
          <p:cNvSpPr/>
          <p:nvPr/>
        </p:nvSpPr>
        <p:spPr>
          <a:xfrm>
            <a:off x="2760326" y="3001784"/>
            <a:ext cx="144000" cy="144000"/>
          </a:xfrm>
          <a:prstGeom prst="ellipse">
            <a:avLst/>
          </a:prstGeom>
          <a:gradFill rotWithShape="0">
            <a:gsLst>
              <a:gs pos="0">
                <a:srgbClr val="70AB2F"/>
              </a:gs>
              <a:gs pos="90000">
                <a:srgbClr val="BCFC74"/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75" y="1304961"/>
            <a:ext cx="1933927" cy="1336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7420" y="4093653"/>
            <a:ext cx="104400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900" b="0" dirty="0" smtClean="0">
                <a:latin typeface="Arial Narrow" panose="020B0606020202030204" pitchFamily="34" charset="0"/>
              </a:rPr>
              <a:t>744 </a:t>
            </a:r>
            <a:r>
              <a:rPr lang="ru-RU" sz="900" b="0" dirty="0">
                <a:latin typeface="Arial Narrow" panose="020B0606020202030204" pitchFamily="34" charset="0"/>
              </a:rPr>
              <a:t>тыс. параметров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 bwMode="auto">
          <a:xfrm>
            <a:off x="5272202" y="4172100"/>
            <a:ext cx="1750842" cy="0"/>
          </a:xfrm>
          <a:prstGeom prst="line">
            <a:avLst/>
          </a:prstGeom>
          <a:ln w="25400">
            <a:solidFill>
              <a:srgbClr val="FFCC05">
                <a:alpha val="75000"/>
              </a:srgbClr>
            </a:solidFill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7420" y="3892308"/>
            <a:ext cx="104400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00" b="0" dirty="0">
                <a:latin typeface="Arial Narrow" panose="020B0606020202030204" pitchFamily="34" charset="0"/>
              </a:rPr>
              <a:t>  </a:t>
            </a:r>
            <a:r>
              <a:rPr lang="ru-RU" sz="900" b="0" dirty="0">
                <a:latin typeface="Arial Narrow" panose="020B0606020202030204" pitchFamily="34" charset="0"/>
              </a:rPr>
              <a:t>45 тыс. параметров</a:t>
            </a:r>
          </a:p>
        </p:txBody>
      </p:sp>
      <p:cxnSp>
        <p:nvCxnSpPr>
          <p:cNvPr id="70" name="Прямая соединительная линия 69"/>
          <p:cNvCxnSpPr>
            <a:stCxn id="12" idx="3"/>
          </p:cNvCxnSpPr>
          <p:nvPr/>
        </p:nvCxnSpPr>
        <p:spPr bwMode="auto">
          <a:xfrm>
            <a:off x="1891420" y="3961558"/>
            <a:ext cx="5131624" cy="0"/>
          </a:xfrm>
          <a:prstGeom prst="line">
            <a:avLst/>
          </a:prstGeom>
          <a:ln w="25400">
            <a:solidFill>
              <a:srgbClr val="6EA630"/>
            </a:solidFill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4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комплексы работ по интеграции информационных моделей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Круговая 6"/>
          <p:cNvSpPr>
            <a:spLocks noChangeAspect="1"/>
          </p:cNvSpPr>
          <p:nvPr/>
        </p:nvSpPr>
        <p:spPr bwMode="auto">
          <a:xfrm>
            <a:off x="352587" y="1738083"/>
            <a:ext cx="2232000" cy="2232000"/>
          </a:xfrm>
          <a:prstGeom prst="pie">
            <a:avLst>
              <a:gd name="adj1" fmla="val 9718236"/>
              <a:gd name="adj2" fmla="val 19229734"/>
            </a:avLst>
          </a:prstGeom>
          <a:solidFill>
            <a:srgbClr val="3333FF"/>
          </a:solidFill>
          <a:ln>
            <a:noFill/>
          </a:ln>
          <a:effectLst>
            <a:outerShdw blurRad="165100" dist="50800" dir="27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22250" h="50800"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0" name="Круговая 9"/>
          <p:cNvSpPr>
            <a:spLocks noChangeAspect="1"/>
          </p:cNvSpPr>
          <p:nvPr/>
        </p:nvSpPr>
        <p:spPr bwMode="auto">
          <a:xfrm>
            <a:off x="374621" y="1763101"/>
            <a:ext cx="2232000" cy="2232000"/>
          </a:xfrm>
          <a:prstGeom prst="pie">
            <a:avLst>
              <a:gd name="adj1" fmla="val 19285634"/>
              <a:gd name="adj2" fmla="val 1288818"/>
            </a:avLst>
          </a:prstGeom>
          <a:solidFill>
            <a:srgbClr val="92D050"/>
          </a:solidFill>
          <a:ln>
            <a:noFill/>
          </a:ln>
          <a:effectLst>
            <a:outerShdw blurRad="165100" dist="50800" dir="27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22250" h="50800"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1" name="Круговая 10"/>
          <p:cNvSpPr>
            <a:spLocks noChangeAspect="1"/>
          </p:cNvSpPr>
          <p:nvPr/>
        </p:nvSpPr>
        <p:spPr bwMode="auto">
          <a:xfrm>
            <a:off x="371637" y="1805677"/>
            <a:ext cx="2232000" cy="2232000"/>
          </a:xfrm>
          <a:prstGeom prst="pie">
            <a:avLst>
              <a:gd name="adj1" fmla="val 1226766"/>
              <a:gd name="adj2" fmla="val 9768712"/>
            </a:avLst>
          </a:prstGeom>
          <a:solidFill>
            <a:srgbClr val="FFC000"/>
          </a:solidFill>
          <a:ln>
            <a:noFill/>
          </a:ln>
          <a:effectLst>
            <a:outerShdw blurRad="165100" dist="50800" dir="27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22250" h="50800"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cxnSp>
        <p:nvCxnSpPr>
          <p:cNvPr id="19" name="Прямая соединительная линия 4"/>
          <p:cNvCxnSpPr/>
          <p:nvPr/>
        </p:nvCxnSpPr>
        <p:spPr bwMode="auto">
          <a:xfrm>
            <a:off x="1495425" y="3514725"/>
            <a:ext cx="1310594" cy="790106"/>
          </a:xfrm>
          <a:prstGeom prst="straightConnector1">
            <a:avLst/>
          </a:prstGeom>
          <a:ln>
            <a:headEnd type="oval"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4"/>
          <p:cNvCxnSpPr/>
          <p:nvPr/>
        </p:nvCxnSpPr>
        <p:spPr bwMode="auto">
          <a:xfrm flipV="1">
            <a:off x="1276350" y="1459467"/>
            <a:ext cx="1529669" cy="845583"/>
          </a:xfrm>
          <a:prstGeom prst="straightConnector1">
            <a:avLst/>
          </a:prstGeom>
          <a:ln>
            <a:headEnd type="oval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4"/>
          <p:cNvCxnSpPr/>
          <p:nvPr/>
        </p:nvCxnSpPr>
        <p:spPr bwMode="auto">
          <a:xfrm>
            <a:off x="2247900" y="2762250"/>
            <a:ext cx="558119" cy="182287"/>
          </a:xfrm>
          <a:prstGeom prst="straightConnector1">
            <a:avLst/>
          </a:prstGeom>
          <a:ln>
            <a:headEnd type="oval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4"/>
          <p:cNvCxnSpPr>
            <a:endCxn id="35" idx="1"/>
          </p:cNvCxnSpPr>
          <p:nvPr/>
        </p:nvCxnSpPr>
        <p:spPr bwMode="auto">
          <a:xfrm>
            <a:off x="2806019" y="4304831"/>
            <a:ext cx="360000" cy="0"/>
          </a:xfrm>
          <a:prstGeom prst="straightConnector1">
            <a:avLst/>
          </a:prstGeom>
          <a:ln>
            <a:headEnd type="non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4"/>
          <p:cNvCxnSpPr>
            <a:endCxn id="34" idx="1"/>
          </p:cNvCxnSpPr>
          <p:nvPr/>
        </p:nvCxnSpPr>
        <p:spPr bwMode="auto">
          <a:xfrm>
            <a:off x="2806019" y="2944537"/>
            <a:ext cx="360000" cy="0"/>
          </a:xfrm>
          <a:prstGeom prst="straightConnector1">
            <a:avLst/>
          </a:prstGeom>
          <a:ln>
            <a:headEnd type="non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 bwMode="auto">
          <a:xfrm>
            <a:off x="3166019" y="1170242"/>
            <a:ext cx="5760000" cy="828000"/>
          </a:xfrm>
          <a:prstGeom prst="roundRect">
            <a:avLst>
              <a:gd name="adj" fmla="val 14318"/>
            </a:avLst>
          </a:prstGeom>
          <a:solidFill>
            <a:srgbClr val="D5EAFF"/>
          </a:solidFill>
          <a:ln>
            <a:noFill/>
          </a:ln>
          <a:effectLst>
            <a:outerShdw blurRad="152400"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144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5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объектов электрической сети ДЗО </a:t>
            </a:r>
          </a:p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5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необходимой детализацией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3166019" y="2530537"/>
            <a:ext cx="5760000" cy="828000"/>
          </a:xfrm>
          <a:prstGeom prst="roundRect">
            <a:avLst>
              <a:gd name="adj" fmla="val 13143"/>
            </a:avLst>
          </a:prstGeom>
          <a:solidFill>
            <a:srgbClr val="D5EAFF"/>
          </a:solidFill>
          <a:ln>
            <a:noFill/>
          </a:ln>
          <a:effectLst>
            <a:outerShdw blurRad="152400"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144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Верификация передаваемых фрагментов ИМ ДЗО 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3166019" y="3890831"/>
            <a:ext cx="5760000" cy="828000"/>
          </a:xfrm>
          <a:prstGeom prst="roundRect">
            <a:avLst>
              <a:gd name="adj" fmla="val 11968"/>
            </a:avLst>
          </a:prstGeom>
          <a:solidFill>
            <a:srgbClr val="D5EAFF"/>
          </a:solidFill>
          <a:ln>
            <a:noFill/>
          </a:ln>
          <a:effectLst>
            <a:outerShdw blurRad="152400"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144000" tIns="45720" rIns="18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5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Устранение выявленных ошибок / несоответствий </a:t>
            </a:r>
          </a:p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500" dirty="0">
                <a:solidFill>
                  <a:srgbClr val="003C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фрагментах ИМ</a:t>
            </a:r>
          </a:p>
        </p:txBody>
      </p:sp>
      <p:cxnSp>
        <p:nvCxnSpPr>
          <p:cNvPr id="79" name="Прямая соединительная линия 4"/>
          <p:cNvCxnSpPr/>
          <p:nvPr/>
        </p:nvCxnSpPr>
        <p:spPr bwMode="auto">
          <a:xfrm>
            <a:off x="2806019" y="1459467"/>
            <a:ext cx="360000" cy="871"/>
          </a:xfrm>
          <a:prstGeom prst="straightConnector1">
            <a:avLst/>
          </a:prstGeom>
          <a:ln>
            <a:headEnd type="non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моделировании объектов электрической сети </a:t>
            </a:r>
            <a:br>
              <a:rPr lang="ru-RU" dirty="0"/>
            </a:br>
            <a:r>
              <a:rPr lang="ru-RU" dirty="0"/>
              <a:t>ДЗО </a:t>
            </a:r>
            <a:r>
              <a:rPr lang="ru-RU" dirty="0" err="1"/>
              <a:t>Россетей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7" y="1543608"/>
            <a:ext cx="901943" cy="90194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5207" y="2716519"/>
            <a:ext cx="1901156" cy="400110"/>
          </a:xfrm>
          <a:prstGeom prst="rect">
            <a:avLst/>
          </a:prstGeom>
          <a:noFill/>
        </p:spPr>
        <p:txBody>
          <a:bodyPr wrap="square" lIns="108000" rIns="36000" rtlCol="0">
            <a:spAutoFit/>
          </a:bodyPr>
          <a:lstStyle/>
          <a:p>
            <a:r>
              <a:rPr lang="ru-RU" sz="1000" b="0" dirty="0">
                <a:solidFill>
                  <a:srgbClr val="003CA0"/>
                </a:solidFill>
              </a:rPr>
              <a:t>57 подстанций 220 и 110 кВ</a:t>
            </a:r>
          </a:p>
          <a:p>
            <a:pPr marL="360000" indent="-360000"/>
            <a:r>
              <a:rPr lang="ru-RU" sz="1000" b="0" dirty="0">
                <a:solidFill>
                  <a:srgbClr val="003CA0"/>
                </a:solidFill>
              </a:rPr>
              <a:t>16 ЛЭП 110 кВ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5800168" y="1425737"/>
            <a:ext cx="1656000" cy="432000"/>
          </a:xfrm>
          <a:prstGeom prst="straightConnector1">
            <a:avLst/>
          </a:prstGeom>
          <a:ln>
            <a:solidFill>
              <a:schemeClr val="bg2"/>
            </a:solidFill>
            <a:tailEnd type="triangle" w="med" len="lg"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 bwMode="auto">
          <a:xfrm flipH="1">
            <a:off x="2118053" y="1425736"/>
            <a:ext cx="1656000" cy="432000"/>
          </a:xfrm>
          <a:prstGeom prst="straightConnector1">
            <a:avLst/>
          </a:prstGeom>
          <a:ln>
            <a:solidFill>
              <a:schemeClr val="bg2"/>
            </a:solidFill>
            <a:tailEnd type="triangle" w="med" len="lg"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 bwMode="auto">
          <a:xfrm>
            <a:off x="2246363" y="2047602"/>
            <a:ext cx="5076000" cy="603942"/>
          </a:xfrm>
          <a:prstGeom prst="rightArrow">
            <a:avLst>
              <a:gd name="adj1" fmla="val 69810"/>
              <a:gd name="adj2" fmla="val 57075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8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800" b="0" dirty="0"/>
              <a:t>Информация о параметрах и характеристиках линий электропередачи, </a:t>
            </a:r>
          </a:p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800" b="0" dirty="0"/>
              <a:t>оборудования объектов электросетевого хозяйства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616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7" y="3396274"/>
            <a:ext cx="901943" cy="90194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49245" y="4360042"/>
            <a:ext cx="1646507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/>
              <a:t>Россети</a:t>
            </a:r>
            <a:r>
              <a:rPr lang="ru-RU" sz="1100" dirty="0"/>
              <a:t> - Тюмень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207" y="4567359"/>
            <a:ext cx="1901156" cy="400110"/>
          </a:xfrm>
          <a:prstGeom prst="rect">
            <a:avLst/>
          </a:prstGeom>
          <a:noFill/>
        </p:spPr>
        <p:txBody>
          <a:bodyPr wrap="square" lIns="108000" rIns="36000" rtlCol="0">
            <a:spAutoFit/>
          </a:bodyPr>
          <a:lstStyle/>
          <a:p>
            <a:r>
              <a:rPr lang="ru-RU" sz="1000" b="0" dirty="0">
                <a:solidFill>
                  <a:srgbClr val="003CA0"/>
                </a:solidFill>
              </a:rPr>
              <a:t>5</a:t>
            </a:r>
            <a:r>
              <a:rPr lang="en-US" sz="1000" b="0" dirty="0">
                <a:solidFill>
                  <a:srgbClr val="003CA0"/>
                </a:solidFill>
              </a:rPr>
              <a:t>9</a:t>
            </a:r>
            <a:r>
              <a:rPr lang="ru-RU" sz="1000" b="0" dirty="0">
                <a:solidFill>
                  <a:srgbClr val="003CA0"/>
                </a:solidFill>
              </a:rPr>
              <a:t>7 подстанций 220 и 110 кВ</a:t>
            </a:r>
          </a:p>
          <a:p>
            <a:pPr marL="360000" indent="-360000"/>
            <a:r>
              <a:rPr lang="en-US" sz="1000" b="0" dirty="0">
                <a:solidFill>
                  <a:srgbClr val="003CA0"/>
                </a:solidFill>
              </a:rPr>
              <a:t>686 </a:t>
            </a:r>
            <a:r>
              <a:rPr lang="ru-RU" sz="1000" b="0" dirty="0">
                <a:solidFill>
                  <a:srgbClr val="003CA0"/>
                </a:solidFill>
              </a:rPr>
              <a:t>ЛЭП 220 и 110 кВ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4220" y="2547867"/>
            <a:ext cx="1196557" cy="2616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100" dirty="0"/>
              <a:t>ЕЭСК</a:t>
            </a: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2246363" y="3541485"/>
            <a:ext cx="5076000" cy="603942"/>
          </a:xfrm>
          <a:prstGeom prst="rightArrow">
            <a:avLst>
              <a:gd name="adj1" fmla="val 69810"/>
              <a:gd name="adj2" fmla="val 57075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8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800" b="0" dirty="0"/>
              <a:t>Информация о параметрах и характеристиках линий электропередачи, </a:t>
            </a:r>
          </a:p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800" b="0" dirty="0"/>
              <a:t>оборудования объектов электросетевого хозяйства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7790381" y="1874205"/>
            <a:ext cx="756000" cy="900000"/>
            <a:chOff x="462831" y="2331978"/>
            <a:chExt cx="756000" cy="900000"/>
          </a:xfr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Скругленный прямоугольник 22"/>
            <p:cNvSpPr/>
            <p:nvPr/>
          </p:nvSpPr>
          <p:spPr bwMode="auto">
            <a:xfrm>
              <a:off x="462831" y="2331978"/>
              <a:ext cx="756000" cy="900000"/>
            </a:xfrm>
            <a:prstGeom prst="roundRect">
              <a:avLst/>
            </a:prstGeom>
            <a:solidFill>
              <a:srgbClr val="003C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</a:pPr>
              <a:r>
                <a:rPr lang="ru-RU" sz="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Информационная модель</a:t>
              </a:r>
            </a:p>
          </p:txBody>
        </p:sp>
        <p:pic>
          <p:nvPicPr>
            <p:cNvPr id="24" name="Рисунок 23" descr="База данных">
              <a:extLst>
                <a:ext uri="{FF2B5EF4-FFF2-40B4-BE49-F238E27FC236}">
                  <a16:creationId xmlns:a16="http://schemas.microsoft.com/office/drawing/2014/main" id="{11157C46-8BA6-47CE-8E10-A4C981A83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10033" y="2428484"/>
              <a:ext cx="461596" cy="524982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7790381" y="3392000"/>
            <a:ext cx="756000" cy="900000"/>
            <a:chOff x="462831" y="2331978"/>
            <a:chExt cx="756000" cy="900000"/>
          </a:xfr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462831" y="2331978"/>
              <a:ext cx="756000" cy="900000"/>
            </a:xfrm>
            <a:prstGeom prst="roundRect">
              <a:avLst/>
            </a:prstGeom>
            <a:solidFill>
              <a:srgbClr val="003C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</a:pPr>
              <a:r>
                <a:rPr lang="ru-RU" sz="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Информационная модель</a:t>
              </a:r>
            </a:p>
          </p:txBody>
        </p:sp>
        <p:pic>
          <p:nvPicPr>
            <p:cNvPr id="27" name="Рисунок 26" descr="База данных">
              <a:extLst>
                <a:ext uri="{FF2B5EF4-FFF2-40B4-BE49-F238E27FC236}">
                  <a16:creationId xmlns:a16="http://schemas.microsoft.com/office/drawing/2014/main" id="{11157C46-8BA6-47CE-8E10-A4C981A83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10033" y="2428484"/>
              <a:ext cx="461596" cy="524982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7414196" y="2807189"/>
            <a:ext cx="1515619" cy="400110"/>
          </a:xfrm>
          <a:prstGeom prst="rect">
            <a:avLst/>
          </a:prstGeom>
          <a:noFill/>
          <a:ln>
            <a:noFill/>
          </a:ln>
        </p:spPr>
        <p:txBody>
          <a:bodyPr wrap="square" lIns="72000" rIns="36000" rtlCol="0">
            <a:spAutoFit/>
          </a:bodyPr>
          <a:lstStyle/>
          <a:p>
            <a:pPr algn="ctr"/>
            <a:r>
              <a:rPr lang="en-US" sz="1000" b="0" dirty="0" smtClean="0">
                <a:solidFill>
                  <a:srgbClr val="003CA0"/>
                </a:solidFill>
              </a:rPr>
              <a:t>&gt; 7</a:t>
            </a:r>
            <a:r>
              <a:rPr lang="ru-RU" sz="1000" b="0" dirty="0" smtClean="0">
                <a:solidFill>
                  <a:srgbClr val="003CA0"/>
                </a:solidFill>
              </a:rPr>
              <a:t>0 000 </a:t>
            </a:r>
          </a:p>
          <a:p>
            <a:pPr algn="ctr"/>
            <a:r>
              <a:rPr lang="ru-RU" sz="1000" b="0" dirty="0" smtClean="0">
                <a:solidFill>
                  <a:srgbClr val="003CA0"/>
                </a:solidFill>
              </a:rPr>
              <a:t>экземпляров</a:t>
            </a:r>
            <a:r>
              <a:rPr lang="en-US" sz="1000" b="0" dirty="0" smtClean="0">
                <a:solidFill>
                  <a:srgbClr val="003CA0"/>
                </a:solidFill>
              </a:rPr>
              <a:t> </a:t>
            </a:r>
            <a:r>
              <a:rPr lang="ru-RU" sz="1000" b="0" dirty="0" smtClean="0">
                <a:solidFill>
                  <a:srgbClr val="003CA0"/>
                </a:solidFill>
              </a:rPr>
              <a:t>классов</a:t>
            </a:r>
            <a:endParaRPr lang="ru-RU" sz="1000" b="0" dirty="0">
              <a:solidFill>
                <a:srgbClr val="003CA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795453" y="966259"/>
            <a:ext cx="2034455" cy="915244"/>
            <a:chOff x="3675577" y="1159856"/>
            <a:chExt cx="2034455" cy="915244"/>
          </a:xfrm>
        </p:grpSpPr>
        <p:sp>
          <p:nvSpPr>
            <p:cNvPr id="14" name="Блок-схема: документ 13"/>
            <p:cNvSpPr/>
            <p:nvPr/>
          </p:nvSpPr>
          <p:spPr bwMode="auto">
            <a:xfrm>
              <a:off x="3805675" y="1289954"/>
              <a:ext cx="1904357" cy="785146"/>
            </a:xfrm>
            <a:prstGeom prst="flowChartDocument">
              <a:avLst/>
            </a:prstGeom>
            <a:gradFill>
              <a:gsLst>
                <a:gs pos="0">
                  <a:srgbClr val="97BAFF">
                    <a:tint val="66000"/>
                    <a:satMod val="160000"/>
                  </a:srgbClr>
                </a:gs>
                <a:gs pos="19000">
                  <a:srgbClr val="DDE9FF"/>
                </a:gs>
                <a:gs pos="100000">
                  <a:schemeClr val="bg1"/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524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10800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100" b="0" dirty="0">
                  <a:solidFill>
                    <a:srgbClr val="003CA0"/>
                  </a:solidFill>
                  <a:latin typeface="Arial Black" panose="020B0A04020102020204" pitchFamily="34" charset="0"/>
                </a:rPr>
                <a:t>ГОСТ 58651.2</a:t>
              </a:r>
            </a:p>
            <a:p>
              <a:pPr algn="ctr"/>
              <a:r>
                <a:rPr lang="ru-RU" sz="1100" b="0" dirty="0">
                  <a:solidFill>
                    <a:srgbClr val="003CA0"/>
                  </a:solidFill>
                  <a:latin typeface="Arial Black" panose="020B0A04020102020204" pitchFamily="34" charset="0"/>
                </a:rPr>
                <a:t>ГОСТ 58651.3</a:t>
              </a:r>
            </a:p>
            <a:p>
              <a:pPr algn="ctr"/>
              <a:endParaRPr lang="ru-RU" sz="900" b="0" dirty="0"/>
            </a:p>
          </p:txBody>
        </p:sp>
        <p:sp>
          <p:nvSpPr>
            <p:cNvPr id="6" name="Блок-схема: документ 5"/>
            <p:cNvSpPr/>
            <p:nvPr/>
          </p:nvSpPr>
          <p:spPr bwMode="auto">
            <a:xfrm>
              <a:off x="3675577" y="1159856"/>
              <a:ext cx="1904357" cy="785146"/>
            </a:xfrm>
            <a:prstGeom prst="flowChartDocument">
              <a:avLst/>
            </a:prstGeom>
            <a:gradFill>
              <a:gsLst>
                <a:gs pos="0">
                  <a:srgbClr val="97BAFF">
                    <a:tint val="66000"/>
                    <a:satMod val="160000"/>
                  </a:srgbClr>
                </a:gs>
                <a:gs pos="19000">
                  <a:srgbClr val="DDE9FF"/>
                </a:gs>
                <a:gs pos="100000">
                  <a:schemeClr val="bg1"/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524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10800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100" b="0" dirty="0">
                  <a:solidFill>
                    <a:srgbClr val="003CA0"/>
                  </a:solidFill>
                  <a:latin typeface="Arial Black" panose="020B0A04020102020204" pitchFamily="34" charset="0"/>
                </a:rPr>
                <a:t>ГОСТ 58651.2</a:t>
              </a:r>
            </a:p>
            <a:p>
              <a:pPr algn="ctr"/>
              <a:r>
                <a:rPr lang="ru-RU" sz="1100" b="0" dirty="0">
                  <a:solidFill>
                    <a:srgbClr val="003CA0"/>
                  </a:solidFill>
                  <a:latin typeface="Arial Black" panose="020B0A04020102020204" pitchFamily="34" charset="0"/>
                </a:rPr>
                <a:t>ГОСТ 58651.3</a:t>
              </a:r>
            </a:p>
            <a:p>
              <a:pPr algn="ctr"/>
              <a:endParaRPr lang="ru-RU" sz="900" b="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410571" y="4421597"/>
            <a:ext cx="1515619" cy="400110"/>
          </a:xfrm>
          <a:prstGeom prst="rect">
            <a:avLst/>
          </a:prstGeom>
          <a:noFill/>
          <a:ln>
            <a:noFill/>
          </a:ln>
        </p:spPr>
        <p:txBody>
          <a:bodyPr wrap="square" lIns="72000" rIns="36000" rtlCol="0">
            <a:spAutoFit/>
          </a:bodyPr>
          <a:lstStyle/>
          <a:p>
            <a:pPr algn="ctr"/>
            <a:r>
              <a:rPr lang="en-US" sz="1000" b="0" dirty="0" smtClean="0">
                <a:solidFill>
                  <a:srgbClr val="003CA0"/>
                </a:solidFill>
              </a:rPr>
              <a:t>&gt; 2</a:t>
            </a:r>
            <a:r>
              <a:rPr lang="ru-RU" sz="1000" b="0" dirty="0" smtClean="0">
                <a:solidFill>
                  <a:srgbClr val="003CA0"/>
                </a:solidFill>
              </a:rPr>
              <a:t>5</a:t>
            </a:r>
            <a:r>
              <a:rPr lang="en-US" sz="1000" b="0" dirty="0" smtClean="0">
                <a:solidFill>
                  <a:srgbClr val="003CA0"/>
                </a:solidFill>
              </a:rPr>
              <a:t>0</a:t>
            </a:r>
            <a:r>
              <a:rPr lang="ru-RU" sz="1000" b="0" dirty="0" smtClean="0">
                <a:solidFill>
                  <a:srgbClr val="003CA0"/>
                </a:solidFill>
              </a:rPr>
              <a:t> 000 </a:t>
            </a:r>
          </a:p>
          <a:p>
            <a:pPr algn="ctr"/>
            <a:r>
              <a:rPr lang="ru-RU" sz="1000" b="0" dirty="0" smtClean="0">
                <a:solidFill>
                  <a:srgbClr val="003CA0"/>
                </a:solidFill>
              </a:rPr>
              <a:t>экземпляров</a:t>
            </a:r>
            <a:r>
              <a:rPr lang="en-US" sz="1000" b="0" dirty="0" smtClean="0">
                <a:solidFill>
                  <a:srgbClr val="003CA0"/>
                </a:solidFill>
              </a:rPr>
              <a:t> </a:t>
            </a:r>
            <a:r>
              <a:rPr lang="ru-RU" sz="1000" b="0" dirty="0" smtClean="0">
                <a:solidFill>
                  <a:srgbClr val="003CA0"/>
                </a:solidFill>
              </a:rPr>
              <a:t>классов</a:t>
            </a:r>
            <a:endParaRPr lang="ru-RU" sz="1000" b="0" dirty="0">
              <a:solidFill>
                <a:srgbClr val="003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верификации передаваемых фрагментов 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критерии проверки фрагмента модели: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300" dirty="0"/>
              <a:t>Наличие объектов с идентификаторами (</a:t>
            </a:r>
            <a:r>
              <a:rPr lang="ru-RU" sz="1300" dirty="0" err="1"/>
              <a:t>mRID</a:t>
            </a:r>
            <a:r>
              <a:rPr lang="ru-RU" sz="1300" dirty="0"/>
              <a:t>), которые не соответствуют информационной модели АО «СО ЕЭС».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300" dirty="0"/>
              <a:t>Наличие объектов электроэнергетики, </a:t>
            </a:r>
            <a:r>
              <a:rPr lang="ru-RU" sz="1300" dirty="0" smtClean="0"/>
              <a:t>оборудовани</a:t>
            </a:r>
            <a:r>
              <a:rPr lang="ru-RU" sz="1300" dirty="0"/>
              <a:t>я</a:t>
            </a:r>
            <a:r>
              <a:rPr lang="ru-RU" sz="1300" dirty="0" smtClean="0"/>
              <a:t> </a:t>
            </a:r>
            <a:r>
              <a:rPr lang="ru-RU" sz="1300" dirty="0"/>
              <a:t>и ЛЭП, </a:t>
            </a:r>
            <a:r>
              <a:rPr lang="ru-RU" sz="1300" dirty="0" smtClean="0"/>
              <a:t>принадлежащих </a:t>
            </a:r>
            <a:r>
              <a:rPr lang="ru-RU" sz="1300" dirty="0"/>
              <a:t>на праве собственности или ином законном основании субъектам электроэнергетики, отличным от ДЗО ПАО «</a:t>
            </a:r>
            <a:r>
              <a:rPr lang="ru-RU" sz="1300" dirty="0" err="1"/>
              <a:t>Россети</a:t>
            </a:r>
            <a:r>
              <a:rPr lang="ru-RU" sz="1300" dirty="0"/>
              <a:t>», выполняющего загрузку Фрагмента модели.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300" dirty="0"/>
              <a:t>Наличие объектов электроэнергетики и ЛЭП классов напряжения 10 </a:t>
            </a:r>
            <a:r>
              <a:rPr lang="ru-RU" sz="1300" dirty="0" err="1"/>
              <a:t>кВ</a:t>
            </a:r>
            <a:r>
              <a:rPr lang="ru-RU" sz="1300" dirty="0"/>
              <a:t>, 35 </a:t>
            </a:r>
            <a:r>
              <a:rPr lang="ru-RU" sz="1300" dirty="0" err="1"/>
              <a:t>кВ</a:t>
            </a:r>
            <a:r>
              <a:rPr lang="ru-RU" sz="1300" dirty="0"/>
              <a:t>, передача информации о которых не регламентируется приказом Минэнерго России № 102 от 13.02.19.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300" dirty="0"/>
              <a:t>Соответствие содержания географических регионов требованиям ГОСТ Р 58651.2.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300" dirty="0"/>
              <a:t>Наличие объектов разных классов с незаполненной ассоциацией:</a:t>
            </a:r>
          </a:p>
          <a:p>
            <a:pPr lvl="1">
              <a:spcBef>
                <a:spcPts val="600"/>
              </a:spcBef>
              <a:buClr>
                <a:srgbClr val="003CA0"/>
              </a:buClr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rgbClr val="003CA0"/>
                </a:solidFill>
              </a:rPr>
              <a:t>класс </a:t>
            </a:r>
            <a:r>
              <a:rPr lang="en-US" sz="1200" b="0" dirty="0">
                <a:solidFill>
                  <a:srgbClr val="003CA0"/>
                </a:solidFill>
              </a:rPr>
              <a:t>Substation</a:t>
            </a:r>
            <a:r>
              <a:rPr lang="ru-RU" sz="1200" b="0" dirty="0">
                <a:solidFill>
                  <a:srgbClr val="003CA0"/>
                </a:solidFill>
              </a:rPr>
              <a:t> (подстанция) с незаполненной ассоциацией </a:t>
            </a:r>
            <a:r>
              <a:rPr lang="en-US" sz="1200" b="0" dirty="0">
                <a:solidFill>
                  <a:srgbClr val="003CA0"/>
                </a:solidFill>
              </a:rPr>
              <a:t>Region</a:t>
            </a:r>
            <a:r>
              <a:rPr lang="ru-RU" sz="1200" b="0" dirty="0">
                <a:solidFill>
                  <a:srgbClr val="003CA0"/>
                </a:solidFill>
              </a:rPr>
              <a:t>,</a:t>
            </a:r>
          </a:p>
          <a:p>
            <a:pPr lvl="1">
              <a:buClr>
                <a:srgbClr val="003CA0"/>
              </a:buClr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rgbClr val="003CA0"/>
                </a:solidFill>
              </a:rPr>
              <a:t>класс </a:t>
            </a:r>
            <a:r>
              <a:rPr lang="ru-RU" sz="1200" b="0" dirty="0" err="1">
                <a:solidFill>
                  <a:srgbClr val="003CA0"/>
                </a:solidFill>
              </a:rPr>
              <a:t>VoltageLevel</a:t>
            </a:r>
            <a:r>
              <a:rPr lang="ru-RU" sz="1200" b="0" dirty="0">
                <a:solidFill>
                  <a:srgbClr val="003CA0"/>
                </a:solidFill>
              </a:rPr>
              <a:t> (распределительное устройство) с незаполненной ассоциацией </a:t>
            </a:r>
            <a:r>
              <a:rPr lang="ru-RU" sz="1200" b="0" dirty="0" err="1">
                <a:solidFill>
                  <a:srgbClr val="003CA0"/>
                </a:solidFill>
              </a:rPr>
              <a:t>BaseVoltage</a:t>
            </a:r>
            <a:r>
              <a:rPr lang="ru-RU" sz="1200" b="0" dirty="0">
                <a:solidFill>
                  <a:srgbClr val="003CA0"/>
                </a:solidFill>
              </a:rPr>
              <a:t>,</a:t>
            </a:r>
          </a:p>
          <a:p>
            <a:pPr lvl="1">
              <a:spcAft>
                <a:spcPts val="600"/>
              </a:spcAft>
              <a:buClr>
                <a:srgbClr val="003CA0"/>
              </a:buClr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rgbClr val="003CA0"/>
                </a:solidFill>
              </a:rPr>
              <a:t>класс </a:t>
            </a:r>
            <a:r>
              <a:rPr lang="ru-RU" sz="1200" b="0" dirty="0" err="1">
                <a:solidFill>
                  <a:srgbClr val="003CA0"/>
                </a:solidFill>
              </a:rPr>
              <a:t>Terminal</a:t>
            </a:r>
            <a:r>
              <a:rPr lang="ru-RU" sz="1200" b="0" dirty="0">
                <a:solidFill>
                  <a:srgbClr val="003CA0"/>
                </a:solidFill>
              </a:rPr>
              <a:t> (Полюс) с незаполненной ассоциацией </a:t>
            </a:r>
            <a:r>
              <a:rPr lang="en-US" sz="1200" b="0" dirty="0" err="1">
                <a:solidFill>
                  <a:srgbClr val="003CA0"/>
                </a:solidFill>
              </a:rPr>
              <a:t>ConductingEuipment</a:t>
            </a:r>
            <a:r>
              <a:rPr lang="ru-RU" sz="1200" b="0" dirty="0">
                <a:solidFill>
                  <a:srgbClr val="003CA0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300" dirty="0"/>
              <a:t>Соответствие профилю информационного обмена.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300" dirty="0"/>
              <a:t>Соответствие по объему информации, которая должна передаваться в рамках требований приказа Минэнерго России №102 от 13.02.19.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300" dirty="0"/>
              <a:t>Достоверность параметров.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956" y="0"/>
            <a:ext cx="8115300" cy="797719"/>
          </a:xfrm>
        </p:spPr>
        <p:txBody>
          <a:bodyPr/>
          <a:lstStyle/>
          <a:p>
            <a:r>
              <a:rPr lang="ru-RU" dirty="0"/>
              <a:t>Примеры типовых ошибок в передаваемых фрагментах ИМ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0" y="1731658"/>
            <a:ext cx="3485632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6309"/>
          <a:stretch/>
        </p:blipFill>
        <p:spPr>
          <a:xfrm>
            <a:off x="3713356" y="947853"/>
            <a:ext cx="5375282" cy="41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819" y="0"/>
            <a:ext cx="7929562" cy="797719"/>
          </a:xfrm>
        </p:spPr>
        <p:txBody>
          <a:bodyPr/>
          <a:lstStyle/>
          <a:p>
            <a:r>
              <a:rPr lang="ru-RU" dirty="0"/>
              <a:t>Примеры типовых ошибок в передаваемых фрагментах ИМ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7" y="889092"/>
            <a:ext cx="9090211" cy="4242306"/>
            <a:chOff x="10757" y="889092"/>
            <a:chExt cx="9090211" cy="4242306"/>
          </a:xfrm>
        </p:grpSpPr>
        <p:pic>
          <p:nvPicPr>
            <p:cNvPr id="6" name="Picture 2" descr="image00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" t="1" b="11750"/>
            <a:stretch/>
          </p:blipFill>
          <p:spPr bwMode="auto">
            <a:xfrm>
              <a:off x="10757" y="889092"/>
              <a:ext cx="6202512" cy="422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3" descr="image00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03" b="10038"/>
            <a:stretch/>
          </p:blipFill>
          <p:spPr bwMode="auto">
            <a:xfrm>
              <a:off x="6147489" y="889092"/>
              <a:ext cx="2953479" cy="424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 стрелкой 7"/>
            <p:cNvCxnSpPr/>
            <p:nvPr/>
          </p:nvCxnSpPr>
          <p:spPr bwMode="auto">
            <a:xfrm>
              <a:off x="2398955" y="3087445"/>
              <a:ext cx="1258645" cy="1290917"/>
            </a:xfrm>
            <a:prstGeom prst="straightConnector1">
              <a:avLst/>
            </a:prstGeom>
            <a:ln w="38100">
              <a:tailEnd type="triangle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7609" y="4186884"/>
              <a:ext cx="515683" cy="38295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5038" y="4186884"/>
              <a:ext cx="384851" cy="3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2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9230" y="38500"/>
            <a:ext cx="7443787" cy="798513"/>
          </a:xfrm>
        </p:spPr>
        <p:txBody>
          <a:bodyPr/>
          <a:lstStyle/>
          <a:p>
            <a:r>
              <a:rPr lang="ru-RU" dirty="0"/>
              <a:t>Требования к составу информации, необходимой для обмена между ИМ АО «СО ЕЭС» и ПАО «Россети»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1F36E2B-4C0A-41FC-9909-4F4DC71FA503}"/>
              </a:ext>
            </a:extLst>
          </p:cNvPr>
          <p:cNvGrpSpPr/>
          <p:nvPr/>
        </p:nvGrpSpPr>
        <p:grpSpPr>
          <a:xfrm>
            <a:off x="7041734" y="1837346"/>
            <a:ext cx="1934791" cy="1224501"/>
            <a:chOff x="1433565" y="4137809"/>
            <a:chExt cx="1044804" cy="5428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B5121D7-23A6-4EAB-93F2-4BB97BC11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516" y="4137809"/>
              <a:ext cx="731853" cy="49701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40A24E-FCE7-4692-AB93-EEDACD02C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3565" y="4462907"/>
              <a:ext cx="256175" cy="217749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74EDABE-9DAD-4C3F-980D-2F28BFF632AC}"/>
                </a:ext>
              </a:extLst>
            </p:cNvPr>
            <p:cNvCxnSpPr/>
            <p:nvPr/>
          </p:nvCxnSpPr>
          <p:spPr bwMode="auto">
            <a:xfrm>
              <a:off x="1449402" y="4678275"/>
              <a:ext cx="1008000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442DEBD-FCD1-4175-8B14-22FB0339E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4041" y="4462907"/>
              <a:ext cx="256175" cy="21774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8C1E12F-1835-4C4F-B200-01E797024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4264" y="4462907"/>
              <a:ext cx="256175" cy="21774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DB4E511-00E4-4C53-8CB9-CA95C19E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9807" y="4462907"/>
              <a:ext cx="256175" cy="21774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7875412" y="3013421"/>
            <a:ext cx="554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ДЦ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5977" y="2945238"/>
            <a:ext cx="1646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Субъект электроэнергетики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5" y="1922664"/>
            <a:ext cx="1035793" cy="1035793"/>
          </a:xfrm>
          <a:prstGeom prst="rect">
            <a:avLst/>
          </a:prstGeom>
        </p:spPr>
      </p:pic>
      <p:sp>
        <p:nvSpPr>
          <p:cNvPr id="33" name="Стрелка вправо 32"/>
          <p:cNvSpPr/>
          <p:nvPr/>
        </p:nvSpPr>
        <p:spPr bwMode="auto">
          <a:xfrm>
            <a:off x="1770837" y="2438643"/>
            <a:ext cx="5208824" cy="603942"/>
          </a:xfrm>
          <a:prstGeom prst="rightArrow">
            <a:avLst>
              <a:gd name="adj1" fmla="val 69810"/>
              <a:gd name="adj2" fmla="val 57075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8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vert="horz" wrap="square" lIns="91440" tIns="18000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900" b="0" dirty="0"/>
              <a:t>Информация о параметрах и характеристиках линий электропередачи, </a:t>
            </a:r>
          </a:p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900" b="0" dirty="0"/>
              <a:t>оборудования объектов электросетевого хозяйства</a:t>
            </a:r>
          </a:p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332000" y="2965226"/>
            <a:ext cx="6480000" cy="1987127"/>
            <a:chOff x="1266868" y="2952771"/>
            <a:chExt cx="6594323" cy="1987127"/>
          </a:xfrm>
          <a:gradFill>
            <a:gsLst>
              <a:gs pos="0">
                <a:srgbClr val="C2D9FF"/>
              </a:gs>
              <a:gs pos="53000">
                <a:srgbClr val="F2F7FF"/>
              </a:gs>
              <a:gs pos="100000">
                <a:schemeClr val="bg1"/>
              </a:gs>
            </a:gsLst>
            <a:lin ang="16200000" scaled="1"/>
          </a:gradFill>
          <a:effectLst>
            <a:outerShdw blurRad="152400" dist="508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Группа 35"/>
            <p:cNvGrpSpPr/>
            <p:nvPr/>
          </p:nvGrpSpPr>
          <p:grpSpPr>
            <a:xfrm>
              <a:off x="1266868" y="3400633"/>
              <a:ext cx="6594323" cy="1539265"/>
              <a:chOff x="1502447" y="3520957"/>
              <a:chExt cx="6594323" cy="1539265"/>
            </a:xfrm>
            <a:grpFill/>
          </p:grpSpPr>
          <p:sp>
            <p:nvSpPr>
              <p:cNvPr id="35" name="Скругленный прямоугольник 34"/>
              <p:cNvSpPr/>
              <p:nvPr/>
            </p:nvSpPr>
            <p:spPr bwMode="auto">
              <a:xfrm>
                <a:off x="1502447" y="3520957"/>
                <a:ext cx="6594323" cy="1539265"/>
              </a:xfrm>
              <a:prstGeom prst="roundRect">
                <a:avLst>
                  <a:gd name="adj" fmla="val 15092"/>
                </a:avLst>
              </a:prstGeom>
              <a:gradFill>
                <a:gsLst>
                  <a:gs pos="0">
                    <a:srgbClr val="C2D9FF"/>
                  </a:gs>
                  <a:gs pos="53000">
                    <a:srgbClr val="F2F7FF"/>
                  </a:gs>
                  <a:gs pos="100000">
                    <a:schemeClr val="bg1"/>
                  </a:gs>
                </a:gsLst>
                <a:lin ang="16200000" scaled="1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just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endParaRPr lang="ru-RU" sz="12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837338" y="3717579"/>
                <a:ext cx="6238727" cy="120032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/>
            </p:spPr>
            <p:txBody>
              <a:bodyPr wrap="square" numCol="2" rtlCol="0">
                <a:spAutoFit/>
              </a:bodyPr>
              <a:lstStyle/>
              <a:p>
                <a:pPr marL="180000" indent="-180000">
                  <a:buFont typeface="+mj-lt"/>
                  <a:buAutoNum type="arabicPeriod"/>
                </a:pPr>
                <a:r>
                  <a:rPr lang="ru-RU" sz="900" b="0" dirty="0">
                    <a:solidFill>
                      <a:srgbClr val="003CA0"/>
                    </a:solidFill>
                  </a:rPr>
                  <a:t>Батареи статических конденсаторов</a:t>
                </a:r>
              </a:p>
              <a:p>
                <a:pPr marL="180000" indent="-180000">
                  <a:buFont typeface="+mj-lt"/>
                  <a:buAutoNum type="arabicPeriod"/>
                </a:pPr>
                <a:r>
                  <a:rPr lang="ru-RU" sz="900" b="0" dirty="0">
                    <a:solidFill>
                      <a:srgbClr val="003CA0"/>
                    </a:solidFill>
                  </a:rPr>
                  <a:t>Шунтирующие реакторы</a:t>
                </a:r>
              </a:p>
              <a:p>
                <a:pPr marL="180000" indent="-180000">
                  <a:buFont typeface="+mj-lt"/>
                  <a:buAutoNum type="arabicPeriod"/>
                </a:pPr>
                <a:r>
                  <a:rPr lang="ru-RU" sz="900" b="0" dirty="0">
                    <a:solidFill>
                      <a:srgbClr val="003CA0"/>
                    </a:solidFill>
                  </a:rPr>
                  <a:t>Статические </a:t>
                </a:r>
                <a:r>
                  <a:rPr lang="ru-RU" sz="900" b="0" dirty="0" err="1">
                    <a:solidFill>
                      <a:srgbClr val="003CA0"/>
                    </a:solidFill>
                  </a:rPr>
                  <a:t>тиристорные</a:t>
                </a:r>
                <a:r>
                  <a:rPr lang="ru-RU" sz="900" b="0" dirty="0">
                    <a:solidFill>
                      <a:srgbClr val="003CA0"/>
                    </a:solidFill>
                  </a:rPr>
                  <a:t> компенсаторы </a:t>
                </a:r>
              </a:p>
              <a:p>
                <a:pPr marL="180000" indent="-180000">
                  <a:buFont typeface="+mj-lt"/>
                  <a:buAutoNum type="arabicPeriod"/>
                </a:pPr>
                <a:r>
                  <a:rPr lang="ru-RU" sz="900" b="0" dirty="0">
                    <a:solidFill>
                      <a:srgbClr val="003CA0"/>
                    </a:solidFill>
                  </a:rPr>
                  <a:t>Устройства продольной компенсации (УПК) </a:t>
                </a:r>
              </a:p>
              <a:p>
                <a:pPr marL="180000" indent="-180000">
                  <a:buFont typeface="+mj-lt"/>
                  <a:buAutoNum type="arabicPeriod"/>
                </a:pPr>
                <a:r>
                  <a:rPr lang="ru-RU" sz="900" b="0" dirty="0">
                    <a:solidFill>
                      <a:srgbClr val="003CA0"/>
                    </a:solidFill>
                  </a:rPr>
                  <a:t>Токоограничивающие реакторы</a:t>
                </a:r>
              </a:p>
              <a:p>
                <a:pPr marL="180000" indent="-180000">
                  <a:buFont typeface="+mj-lt"/>
                  <a:buAutoNum type="arabicPeriod"/>
                </a:pPr>
                <a:r>
                  <a:rPr lang="ru-RU" sz="900" b="0" dirty="0">
                    <a:solidFill>
                      <a:srgbClr val="003CA0"/>
                    </a:solidFill>
                  </a:rPr>
                  <a:t>Выключатели</a:t>
                </a:r>
              </a:p>
              <a:p>
                <a:pPr marL="180000" indent="-180000">
                  <a:buFont typeface="+mj-lt"/>
                  <a:buAutoNum type="arabicPeriod"/>
                </a:pPr>
                <a:r>
                  <a:rPr lang="ru-RU" sz="900" b="0" dirty="0">
                    <a:solidFill>
                      <a:srgbClr val="003CA0"/>
                    </a:solidFill>
                  </a:rPr>
                  <a:t>Разъединители</a:t>
                </a:r>
              </a:p>
              <a:p>
                <a:pPr marL="180000" indent="-180000">
                  <a:buFont typeface="+mj-lt"/>
                  <a:buAutoNum type="arabicPeriod"/>
                </a:pPr>
                <a:r>
                  <a:rPr lang="ru-RU" sz="900" b="0" dirty="0">
                    <a:solidFill>
                      <a:srgbClr val="003CA0"/>
                    </a:solidFill>
                  </a:rPr>
                  <a:t>Трансформаторы и автотрансформаторы</a:t>
                </a:r>
              </a:p>
              <a:p>
                <a:pPr marL="216000" indent="-216000">
                  <a:buFont typeface="+mj-lt"/>
                  <a:buAutoNum type="arabicPeriod"/>
                </a:pPr>
                <a:r>
                  <a:rPr lang="ru-RU" sz="900" b="0" dirty="0">
                    <a:solidFill>
                      <a:srgbClr val="003CA0"/>
                    </a:solidFill>
                  </a:rPr>
                  <a:t>Линии электропередачи</a:t>
                </a:r>
              </a:p>
              <a:p>
                <a:pPr marL="216000" indent="-216000">
                  <a:buFont typeface="+mj-lt"/>
                  <a:buAutoNum type="arabicPeriod"/>
                </a:pPr>
                <a:r>
                  <a:rPr lang="ru-RU" sz="900" b="0" dirty="0">
                    <a:solidFill>
                      <a:srgbClr val="003CA0"/>
                    </a:solidFill>
                  </a:rPr>
                  <a:t>Трансформаторы тока</a:t>
                </a:r>
              </a:p>
              <a:p>
                <a:pPr marL="216000" indent="-216000">
                  <a:buFont typeface="+mj-lt"/>
                  <a:buAutoNum type="arabicPeriod"/>
                </a:pPr>
                <a:r>
                  <a:rPr lang="ru-RU" sz="900" b="0" dirty="0">
                    <a:solidFill>
                      <a:srgbClr val="003CA0"/>
                    </a:solidFill>
                  </a:rPr>
                  <a:t>Измерительные трансформаторы напряжения</a:t>
                </a:r>
              </a:p>
              <a:p>
                <a:pPr marL="216000" indent="-216000">
                  <a:buFont typeface="+mj-lt"/>
                  <a:buAutoNum type="arabicPeriod"/>
                </a:pPr>
                <a:r>
                  <a:rPr lang="ru-RU" sz="900" b="0" dirty="0">
                    <a:solidFill>
                      <a:srgbClr val="003CA0"/>
                    </a:solidFill>
                  </a:rPr>
                  <a:t>Высокочастотные заградители</a:t>
                </a:r>
              </a:p>
              <a:p>
                <a:pPr marL="216000" indent="-216000">
                  <a:buFont typeface="+mj-lt"/>
                  <a:buAutoNum type="arabicPeriod"/>
                </a:pPr>
                <a:r>
                  <a:rPr lang="ru-RU" sz="900" b="0" dirty="0">
                    <a:solidFill>
                      <a:srgbClr val="003CA0"/>
                    </a:solidFill>
                  </a:rPr>
                  <a:t>Шины, ошиновки</a:t>
                </a:r>
              </a:p>
              <a:p>
                <a:pPr marL="216000" indent="-216000">
                  <a:buFont typeface="+mj-lt"/>
                  <a:buAutoNum type="arabicPeriod"/>
                </a:pPr>
                <a:r>
                  <a:rPr lang="ru-RU" sz="900" b="0" dirty="0">
                    <a:solidFill>
                      <a:srgbClr val="003CA0"/>
                    </a:solidFill>
                  </a:rPr>
                  <a:t>Дополнительные параметры и характеристики электросетевого оборудования и ЛЭП</a:t>
                </a:r>
              </a:p>
            </p:txBody>
          </p:sp>
        </p:grpSp>
        <p:sp>
          <p:nvSpPr>
            <p:cNvPr id="37" name="Равнобедренный треугольник 36"/>
            <p:cNvSpPr/>
            <p:nvPr/>
          </p:nvSpPr>
          <p:spPr bwMode="auto">
            <a:xfrm>
              <a:off x="4340573" y="2952771"/>
              <a:ext cx="446915" cy="44722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</p:grpSp>
      <p:cxnSp>
        <p:nvCxnSpPr>
          <p:cNvPr id="6" name="Прямая со стрелкой 5"/>
          <p:cNvCxnSpPr/>
          <p:nvPr/>
        </p:nvCxnSpPr>
        <p:spPr bwMode="auto">
          <a:xfrm>
            <a:off x="6152972" y="1667195"/>
            <a:ext cx="1440000" cy="504000"/>
          </a:xfrm>
          <a:prstGeom prst="straightConnector1">
            <a:avLst/>
          </a:prstGeom>
          <a:ln>
            <a:solidFill>
              <a:schemeClr val="bg2"/>
            </a:solidFill>
            <a:tailEnd type="triangle" w="med" len="lg"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 flipH="1">
            <a:off x="1770837" y="1667195"/>
            <a:ext cx="1440000" cy="504000"/>
          </a:xfrm>
          <a:prstGeom prst="straightConnector1">
            <a:avLst/>
          </a:prstGeom>
          <a:ln>
            <a:solidFill>
              <a:schemeClr val="bg2"/>
            </a:solidFill>
            <a:tailEnd type="triangle" w="med" len="lg"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Блок-схема: документ 19"/>
          <p:cNvSpPr/>
          <p:nvPr/>
        </p:nvSpPr>
        <p:spPr bwMode="auto">
          <a:xfrm>
            <a:off x="3192780" y="1121810"/>
            <a:ext cx="2960192" cy="1203900"/>
          </a:xfrm>
          <a:prstGeom prst="flowChartDocument">
            <a:avLst/>
          </a:prstGeom>
          <a:gradFill>
            <a:gsLst>
              <a:gs pos="0">
                <a:srgbClr val="97BAFF">
                  <a:tint val="66000"/>
                  <a:satMod val="160000"/>
                </a:srgbClr>
              </a:gs>
              <a:gs pos="19000">
                <a:srgbClr val="DDE9FF"/>
              </a:gs>
              <a:gs pos="100000">
                <a:schemeClr val="bg1"/>
              </a:gs>
            </a:gsLst>
            <a:lin ang="162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>
                <a:solidFill>
                  <a:srgbClr val="003CA0"/>
                </a:solidFill>
              </a:rPr>
              <a:t>Правила </a:t>
            </a:r>
          </a:p>
          <a:p>
            <a:pPr algn="ctr"/>
            <a:r>
              <a:rPr lang="ru-RU" sz="1000" dirty="0">
                <a:solidFill>
                  <a:srgbClr val="003CA0"/>
                </a:solidFill>
              </a:rPr>
              <a:t>предоставления информации</a:t>
            </a:r>
            <a:r>
              <a:rPr lang="ru-RU" sz="1000" b="0" dirty="0">
                <a:solidFill>
                  <a:srgbClr val="003CA0"/>
                </a:solidFill>
              </a:rPr>
              <a:t>,</a:t>
            </a:r>
          </a:p>
          <a:p>
            <a:pPr algn="ctr"/>
            <a:r>
              <a:rPr lang="ru-RU" sz="1000" b="0" dirty="0">
                <a:solidFill>
                  <a:srgbClr val="003CA0"/>
                </a:solidFill>
              </a:rPr>
              <a:t> </a:t>
            </a:r>
            <a:r>
              <a:rPr lang="ru-RU" sz="900" b="0" dirty="0">
                <a:solidFill>
                  <a:srgbClr val="003CA0"/>
                </a:solidFill>
              </a:rPr>
              <a:t>необходимой для осуществления оперативно-диспетчерского управления в электроэнергетике</a:t>
            </a:r>
          </a:p>
          <a:p>
            <a:pPr algn="ctr"/>
            <a:r>
              <a:rPr lang="ru-RU" sz="900" b="0" dirty="0">
                <a:solidFill>
                  <a:srgbClr val="003CA0"/>
                </a:solidFill>
              </a:rPr>
              <a:t> (утв. приказом Минэнерго РФ от 13.02.2019 №102)</a:t>
            </a:r>
          </a:p>
          <a:p>
            <a:pPr algn="ctr"/>
            <a:endParaRPr lang="ru-RU" sz="900" b="0" dirty="0"/>
          </a:p>
        </p:txBody>
      </p:sp>
    </p:spTree>
    <p:extLst>
      <p:ext uri="{BB962C8B-B14F-4D97-AF65-F5344CB8AC3E}">
        <p14:creationId xmlns:p14="http://schemas.microsoft.com/office/powerpoint/2010/main" val="11285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Структурная схема получения и использования данных в «классическом формате»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62" y="1057203"/>
            <a:ext cx="532296" cy="532296"/>
          </a:xfrm>
          <a:prstGeom prst="rect">
            <a:avLst/>
          </a:prstGeom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03" y="983164"/>
            <a:ext cx="284474" cy="2844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339" y="1029749"/>
            <a:ext cx="587204" cy="587204"/>
          </a:xfrm>
          <a:prstGeom prst="rect">
            <a:avLst/>
          </a:prstGeom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Блок-схема: процесс 28"/>
          <p:cNvSpPr/>
          <p:nvPr/>
        </p:nvSpPr>
        <p:spPr bwMode="auto">
          <a:xfrm>
            <a:off x="3851928" y="1785198"/>
            <a:ext cx="2409914" cy="718723"/>
          </a:xfrm>
          <a:prstGeom prst="flowChartProcess">
            <a:avLst/>
          </a:prstGeom>
          <a:gradFill>
            <a:gsLst>
              <a:gs pos="0">
                <a:srgbClr val="97BAFF">
                  <a:tint val="66000"/>
                  <a:satMod val="160000"/>
                </a:srgbClr>
              </a:gs>
              <a:gs pos="19000">
                <a:srgbClr val="97BAFF">
                  <a:tint val="44500"/>
                  <a:satMod val="160000"/>
                </a:srgbClr>
              </a:gs>
              <a:gs pos="100000">
                <a:srgbClr val="97BAFF">
                  <a:tint val="23500"/>
                  <a:satMod val="16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900" dirty="0">
                <a:solidFill>
                  <a:srgbClr val="003CA0"/>
                </a:solidFill>
              </a:rPr>
              <a:t>Верификация:</a:t>
            </a:r>
          </a:p>
          <a:p>
            <a:pPr marL="171450" indent="-171450" algn="just">
              <a:spcBef>
                <a:spcPts val="0"/>
              </a:spcBef>
              <a:buClr>
                <a:srgbClr val="2A4E9E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3CA0"/>
                </a:solidFill>
              </a:rPr>
              <a:t>Анализ изменений</a:t>
            </a:r>
          </a:p>
          <a:p>
            <a:pPr marL="171450" indent="-171450" algn="just">
              <a:spcBef>
                <a:spcPts val="0"/>
              </a:spcBef>
              <a:buClr>
                <a:srgbClr val="2A4E9E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3CA0"/>
                </a:solidFill>
              </a:rPr>
              <a:t>Проверка по новым вводам</a:t>
            </a:r>
          </a:p>
          <a:p>
            <a:pPr marL="171450" indent="-171450" algn="just">
              <a:spcBef>
                <a:spcPts val="0"/>
              </a:spcBef>
              <a:buClr>
                <a:srgbClr val="2A4E9E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3CA0"/>
                </a:solidFill>
              </a:rPr>
              <a:t>Проверка достоверности значений</a:t>
            </a:r>
          </a:p>
        </p:txBody>
      </p:sp>
      <p:sp>
        <p:nvSpPr>
          <p:cNvPr id="31" name="Блок-схема: решение 30"/>
          <p:cNvSpPr/>
          <p:nvPr/>
        </p:nvSpPr>
        <p:spPr bwMode="auto">
          <a:xfrm>
            <a:off x="4368949" y="2795239"/>
            <a:ext cx="1375873" cy="615297"/>
          </a:xfrm>
          <a:prstGeom prst="flowChartDecision">
            <a:avLst/>
          </a:prstGeom>
          <a:gradFill>
            <a:gsLst>
              <a:gs pos="0">
                <a:srgbClr val="97BAFF">
                  <a:tint val="66000"/>
                  <a:satMod val="160000"/>
                </a:srgbClr>
              </a:gs>
              <a:gs pos="19000">
                <a:srgbClr val="97BAFF">
                  <a:tint val="44500"/>
                  <a:satMod val="160000"/>
                </a:srgbClr>
              </a:gs>
              <a:gs pos="100000">
                <a:srgbClr val="97BAFF">
                  <a:tint val="23500"/>
                  <a:satMod val="160000"/>
                </a:srgbClr>
              </a:gs>
            </a:gsLst>
            <a:lin ang="16200000" scaled="1"/>
          </a:gra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3600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900" dirty="0">
                <a:solidFill>
                  <a:srgbClr val="003CA0"/>
                </a:solidFill>
              </a:rPr>
              <a:t>Наличие замечаний</a:t>
            </a:r>
          </a:p>
        </p:txBody>
      </p:sp>
      <p:cxnSp>
        <p:nvCxnSpPr>
          <p:cNvPr id="33" name="Соединительная линия уступом 32"/>
          <p:cNvCxnSpPr/>
          <p:nvPr/>
        </p:nvCxnSpPr>
        <p:spPr bwMode="auto">
          <a:xfrm rot="16200000" flipH="1">
            <a:off x="4911227" y="2649580"/>
            <a:ext cx="291318" cy="1"/>
          </a:xfrm>
          <a:prstGeom prst="bentConnector3">
            <a:avLst/>
          </a:prstGeom>
          <a:ln>
            <a:tailEnd type="triangle" w="sm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17" idx="2"/>
            <a:endCxn id="31" idx="1"/>
          </p:cNvCxnSpPr>
          <p:nvPr/>
        </p:nvCxnSpPr>
        <p:spPr bwMode="auto">
          <a:xfrm rot="5400000" flipH="1" flipV="1">
            <a:off x="2841521" y="1677524"/>
            <a:ext cx="102063" cy="2952791"/>
          </a:xfrm>
          <a:prstGeom prst="bentConnector4">
            <a:avLst>
              <a:gd name="adj1" fmla="val -223979"/>
              <a:gd name="adj2" fmla="val 72800"/>
            </a:avLst>
          </a:prstGeom>
          <a:ln>
            <a:headEnd type="triangle" w="sm" len="lg"/>
            <a:tailEnd type="none" w="sm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1" idx="2"/>
            <a:endCxn id="29" idx="0"/>
          </p:cNvCxnSpPr>
          <p:nvPr/>
        </p:nvCxnSpPr>
        <p:spPr bwMode="auto">
          <a:xfrm rot="5400000">
            <a:off x="4959049" y="1687336"/>
            <a:ext cx="195699" cy="25"/>
          </a:xfrm>
          <a:prstGeom prst="bentConnector3">
            <a:avLst/>
          </a:prstGeom>
          <a:ln>
            <a:tailEnd type="triangle" w="sm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18" idx="3"/>
            <a:endCxn id="11" idx="1"/>
          </p:cNvCxnSpPr>
          <p:nvPr/>
        </p:nvCxnSpPr>
        <p:spPr bwMode="auto">
          <a:xfrm>
            <a:off x="4250543" y="1323351"/>
            <a:ext cx="540219" cy="0"/>
          </a:xfrm>
          <a:prstGeom prst="straightConnector1">
            <a:avLst/>
          </a:prstGeom>
          <a:ln>
            <a:tailEnd type="triangle" w="sm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stCxn id="174" idx="3"/>
            <a:endCxn id="18" idx="1"/>
          </p:cNvCxnSpPr>
          <p:nvPr/>
        </p:nvCxnSpPr>
        <p:spPr bwMode="auto">
          <a:xfrm flipV="1">
            <a:off x="2610575" y="1323351"/>
            <a:ext cx="1052764" cy="795451"/>
          </a:xfrm>
          <a:prstGeom prst="bentConnector3">
            <a:avLst>
              <a:gd name="adj1" fmla="val 50000"/>
            </a:avLst>
          </a:prstGeom>
          <a:ln>
            <a:tailEnd type="triangle" w="sm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Блок-схема: процесс 104"/>
          <p:cNvSpPr/>
          <p:nvPr/>
        </p:nvSpPr>
        <p:spPr bwMode="auto">
          <a:xfrm>
            <a:off x="4018364" y="3701854"/>
            <a:ext cx="2077042" cy="437097"/>
          </a:xfrm>
          <a:prstGeom prst="flowChartProcess">
            <a:avLst/>
          </a:prstGeom>
          <a:gradFill>
            <a:gsLst>
              <a:gs pos="0">
                <a:srgbClr val="97BAFF">
                  <a:tint val="66000"/>
                  <a:satMod val="160000"/>
                </a:srgbClr>
              </a:gs>
              <a:gs pos="19000">
                <a:srgbClr val="97BAFF">
                  <a:tint val="44500"/>
                  <a:satMod val="160000"/>
                </a:srgbClr>
              </a:gs>
              <a:gs pos="100000">
                <a:srgbClr val="97BAFF">
                  <a:tint val="23500"/>
                  <a:satMod val="16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900" dirty="0">
                <a:solidFill>
                  <a:srgbClr val="003CA0"/>
                </a:solidFill>
              </a:rPr>
              <a:t>Внесение изменений в информационные системы</a:t>
            </a:r>
          </a:p>
        </p:txBody>
      </p:sp>
      <p:cxnSp>
        <p:nvCxnSpPr>
          <p:cNvPr id="107" name="Соединительная линия уступом 106"/>
          <p:cNvCxnSpPr/>
          <p:nvPr/>
        </p:nvCxnSpPr>
        <p:spPr bwMode="auto">
          <a:xfrm flipH="1">
            <a:off x="5056886" y="3410537"/>
            <a:ext cx="1" cy="291318"/>
          </a:xfrm>
          <a:prstGeom prst="straightConnector1">
            <a:avLst/>
          </a:prstGeom>
          <a:ln>
            <a:tailEnd type="triangle" w="sm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031128" y="2946758"/>
            <a:ext cx="25209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0" dirty="0"/>
              <a:t>да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136786" y="3474441"/>
            <a:ext cx="1862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0" dirty="0"/>
              <a:t>нет</a:t>
            </a:r>
          </a:p>
        </p:txBody>
      </p:sp>
      <p:sp>
        <p:nvSpPr>
          <p:cNvPr id="114" name="Блок-схема: процесс 113"/>
          <p:cNvSpPr/>
          <p:nvPr/>
        </p:nvSpPr>
        <p:spPr bwMode="auto">
          <a:xfrm>
            <a:off x="4018364" y="4426062"/>
            <a:ext cx="2077042" cy="437097"/>
          </a:xfrm>
          <a:prstGeom prst="flowChartProcess">
            <a:avLst/>
          </a:prstGeom>
          <a:gradFill>
            <a:gsLst>
              <a:gs pos="0">
                <a:srgbClr val="97BAFF">
                  <a:tint val="66000"/>
                  <a:satMod val="160000"/>
                </a:srgbClr>
              </a:gs>
              <a:gs pos="19000">
                <a:srgbClr val="97BAFF">
                  <a:tint val="44500"/>
                  <a:satMod val="160000"/>
                </a:srgbClr>
              </a:gs>
              <a:gs pos="100000">
                <a:srgbClr val="97BAFF">
                  <a:tint val="23500"/>
                  <a:satMod val="16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900" dirty="0">
                <a:solidFill>
                  <a:srgbClr val="003CA0"/>
                </a:solidFill>
              </a:rPr>
              <a:t>Внесение изменений </a:t>
            </a:r>
            <a:endParaRPr lang="ru-RU" sz="900" dirty="0" smtClean="0">
              <a:solidFill>
                <a:srgbClr val="003CA0"/>
              </a:solidFill>
            </a:endParaRPr>
          </a:p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900" dirty="0" smtClean="0">
                <a:solidFill>
                  <a:srgbClr val="003CA0"/>
                </a:solidFill>
              </a:rPr>
              <a:t>в </a:t>
            </a:r>
            <a:r>
              <a:rPr lang="ru-RU" sz="900" dirty="0">
                <a:solidFill>
                  <a:srgbClr val="003CA0"/>
                </a:solidFill>
              </a:rPr>
              <a:t>документацию</a:t>
            </a:r>
          </a:p>
        </p:txBody>
      </p:sp>
      <p:cxnSp>
        <p:nvCxnSpPr>
          <p:cNvPr id="115" name="Соединительная линия уступом 91"/>
          <p:cNvCxnSpPr>
            <a:stCxn id="105" idx="2"/>
            <a:endCxn id="114" idx="0"/>
          </p:cNvCxnSpPr>
          <p:nvPr/>
        </p:nvCxnSpPr>
        <p:spPr bwMode="auto">
          <a:xfrm>
            <a:off x="5056885" y="4138951"/>
            <a:ext cx="0" cy="287111"/>
          </a:xfrm>
          <a:prstGeom prst="straightConnector1">
            <a:avLst/>
          </a:prstGeom>
          <a:ln>
            <a:tailEnd type="triangle" w="sm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Соединительная линия уступом 136"/>
          <p:cNvCxnSpPr>
            <a:stCxn id="114" idx="2"/>
            <a:endCxn id="12" idx="2"/>
          </p:cNvCxnSpPr>
          <p:nvPr/>
        </p:nvCxnSpPr>
        <p:spPr bwMode="auto">
          <a:xfrm rot="5400000" flipH="1" flipV="1">
            <a:off x="6499887" y="3107758"/>
            <a:ext cx="312399" cy="3198404"/>
          </a:xfrm>
          <a:prstGeom prst="bentConnector3">
            <a:avLst>
              <a:gd name="adj1" fmla="val -73176"/>
            </a:avLst>
          </a:prstGeom>
          <a:ln>
            <a:tailEnd type="triangle" w="sm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1" name="Рисунок 1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26" y="4659308"/>
            <a:ext cx="379796" cy="359567"/>
          </a:xfrm>
          <a:prstGeom prst="rect">
            <a:avLst/>
          </a:prstGeom>
        </p:spPr>
      </p:pic>
      <p:sp>
        <p:nvSpPr>
          <p:cNvPr id="209" name="Правая фигурная скобка 208"/>
          <p:cNvSpPr/>
          <p:nvPr/>
        </p:nvSpPr>
        <p:spPr bwMode="auto">
          <a:xfrm>
            <a:off x="6244520" y="1699481"/>
            <a:ext cx="389453" cy="3240000"/>
          </a:xfrm>
          <a:prstGeom prst="rightBrace">
            <a:avLst>
              <a:gd name="adj1" fmla="val 63191"/>
              <a:gd name="adj2" fmla="val 50000"/>
            </a:avLst>
          </a:prstGeom>
          <a:ln w="15875"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6766" y="4911153"/>
            <a:ext cx="3763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dirty="0"/>
              <a:t>* по Свердловскому РДУ за 2021 год поступил 61 пакет, из них 8 от ЕЭСК 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6706332" y="3013950"/>
            <a:ext cx="1052637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800" b="0" dirty="0"/>
              <a:t>До 15 рабочих дней на обработку 1 пакета данных *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96033" y="2560889"/>
            <a:ext cx="56042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700" b="0" dirty="0">
                <a:latin typeface="Arial" charset="0"/>
              </a:rPr>
              <a:t>Отчет по итогам проверки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30325" y="3566520"/>
            <a:ext cx="6490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700" b="0" dirty="0">
                <a:latin typeface="Arial" charset="0"/>
              </a:rPr>
              <a:t>Перечень замечаний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252" y="3508565"/>
            <a:ext cx="291687" cy="366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599" y="4659308"/>
            <a:ext cx="472613" cy="38569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892" y="2545340"/>
            <a:ext cx="291687" cy="366169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7442323" y="3540231"/>
            <a:ext cx="1625931" cy="1010529"/>
            <a:chOff x="7442323" y="3540231"/>
            <a:chExt cx="1625931" cy="1010529"/>
          </a:xfr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42323" y="3540231"/>
              <a:ext cx="1625931" cy="10105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5" name="TextBox 34"/>
            <p:cNvSpPr txBox="1"/>
            <p:nvPr/>
          </p:nvSpPr>
          <p:spPr>
            <a:xfrm>
              <a:off x="7916533" y="3866251"/>
              <a:ext cx="674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3CA0"/>
                  </a:solidFill>
                </a:rPr>
                <a:t>ОДУ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9690" y="922638"/>
            <a:ext cx="2692936" cy="2282313"/>
            <a:chOff x="109469" y="733474"/>
            <a:chExt cx="2692936" cy="228231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09469" y="733474"/>
              <a:ext cx="2692936" cy="2282313"/>
              <a:chOff x="109469" y="733474"/>
              <a:chExt cx="2692936" cy="2282313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109469" y="733474"/>
                <a:ext cx="2692936" cy="2282313"/>
                <a:chOff x="205199" y="617249"/>
                <a:chExt cx="2549500" cy="2282313"/>
              </a:xfrm>
            </p:grpSpPr>
            <p:grpSp>
              <p:nvGrpSpPr>
                <p:cNvPr id="25" name="Группа 24"/>
                <p:cNvGrpSpPr/>
                <p:nvPr/>
              </p:nvGrpSpPr>
              <p:grpSpPr>
                <a:xfrm>
                  <a:off x="205199" y="617249"/>
                  <a:ext cx="2549500" cy="2282313"/>
                  <a:chOff x="239085" y="677070"/>
                  <a:chExt cx="2549500" cy="2282313"/>
                </a:xfrm>
              </p:grpSpPr>
              <p:pic>
                <p:nvPicPr>
                  <p:cNvPr id="14" name="Рисунок 1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95134" y="1211234"/>
                    <a:ext cx="316194" cy="316194"/>
                  </a:xfrm>
                  <a:prstGeom prst="rect">
                    <a:avLst/>
                  </a:prstGeom>
                  <a:effectLst>
                    <a:outerShdw blurRad="762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16" name="Рисунок 15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24314" y="1619624"/>
                    <a:ext cx="457834" cy="273157"/>
                  </a:xfrm>
                  <a:prstGeom prst="rect">
                    <a:avLst/>
                  </a:prstGeom>
                  <a:effectLst>
                    <a:outerShdw blurRad="762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17" name="Прямоугольник 16"/>
                  <p:cNvSpPr/>
                  <p:nvPr/>
                </p:nvSpPr>
                <p:spPr bwMode="auto">
                  <a:xfrm>
                    <a:off x="239085" y="677070"/>
                    <a:ext cx="2549500" cy="2282313"/>
                  </a:xfrm>
                  <a:prstGeom prst="rect">
                    <a:avLst/>
                  </a:prstGeom>
                  <a:noFill/>
                  <a:ln>
                    <a:solidFill>
                      <a:srgbClr val="000066"/>
                    </a:solidFill>
                    <a:prstDash val="dash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269875" indent="-269875" algn="just">
                      <a:spcBef>
                        <a:spcPts val="0"/>
                      </a:spcBef>
                      <a:buClr>
                        <a:srgbClr val="2A4E9E"/>
                      </a:buClr>
                      <a:buSzPct val="100000"/>
                    </a:pPr>
                    <a:endParaRPr lang="ru-RU" sz="1200" dirty="0"/>
                  </a:p>
                </p:txBody>
              </p:sp>
              <p:pic>
                <p:nvPicPr>
                  <p:cNvPr id="20" name="Рисунок 19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99903" y="2317185"/>
                    <a:ext cx="506656" cy="487990"/>
                  </a:xfrm>
                  <a:prstGeom prst="rect">
                    <a:avLst/>
                  </a:prstGeom>
                  <a:effectLst>
                    <a:outerShdw blurRad="762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1288" y="1338345"/>
                    <a:ext cx="648615" cy="12311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ru-RU" sz="800" b="0" dirty="0"/>
                      <a:t>локальные БД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87903" y="1685103"/>
                    <a:ext cx="612000" cy="12311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ru-RU" sz="800" b="0" dirty="0"/>
                      <a:t>документы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87903" y="2008199"/>
                    <a:ext cx="612000" cy="12311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ru-RU" sz="800" b="0" dirty="0"/>
                      <a:t>справочники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87903" y="2435602"/>
                    <a:ext cx="612000" cy="12311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ru-RU" sz="800" b="0" dirty="0"/>
                      <a:t>схемы</a:t>
                    </a:r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603434" y="676868"/>
                  <a:ext cx="1788934" cy="1231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ru-RU" sz="800" dirty="0"/>
                    <a:t>Субъект электроэнергетики</a:t>
                  </a:r>
                </a:p>
              </p:txBody>
            </p:sp>
          </p:grpSp>
          <p:cxnSp>
            <p:nvCxnSpPr>
              <p:cNvPr id="92" name="Соединительная линия уступом 91"/>
              <p:cNvCxnSpPr>
                <a:stCxn id="14" idx="3"/>
                <a:endCxn id="174" idx="1"/>
              </p:cNvCxnSpPr>
              <p:nvPr/>
            </p:nvCxnSpPr>
            <p:spPr bwMode="auto">
              <a:xfrm>
                <a:off x="1242037" y="1425735"/>
                <a:ext cx="484144" cy="503903"/>
              </a:xfrm>
              <a:prstGeom prst="bentConnector3">
                <a:avLst>
                  <a:gd name="adj1" fmla="val 59270"/>
                </a:avLst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Соединительная линия уступом 91"/>
              <p:cNvCxnSpPr>
                <a:stCxn id="16" idx="3"/>
                <a:endCxn id="174" idx="1"/>
              </p:cNvCxnSpPr>
              <p:nvPr/>
            </p:nvCxnSpPr>
            <p:spPr bwMode="auto">
              <a:xfrm>
                <a:off x="1316841" y="1812607"/>
                <a:ext cx="409340" cy="117031"/>
              </a:xfrm>
              <a:prstGeom prst="bentConnector3">
                <a:avLst>
                  <a:gd name="adj1" fmla="val 51371"/>
                </a:avLst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Соединительная линия уступом 91"/>
              <p:cNvCxnSpPr>
                <a:stCxn id="20" idx="3"/>
                <a:endCxn id="174" idx="1"/>
              </p:cNvCxnSpPr>
              <p:nvPr/>
            </p:nvCxnSpPr>
            <p:spPr bwMode="auto">
              <a:xfrm flipV="1">
                <a:off x="1342626" y="1929638"/>
                <a:ext cx="383555" cy="687946"/>
              </a:xfrm>
              <a:prstGeom prst="bentConnector3">
                <a:avLst>
                  <a:gd name="adj1" fmla="val 49269"/>
                </a:avLst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Блок-схема: процесс 173"/>
              <p:cNvSpPr/>
              <p:nvPr/>
            </p:nvSpPr>
            <p:spPr bwMode="auto">
              <a:xfrm>
                <a:off x="1726181" y="1728379"/>
                <a:ext cx="924173" cy="402517"/>
              </a:xfrm>
              <a:prstGeom prst="flowChartProcess">
                <a:avLst/>
              </a:prstGeom>
              <a:gradFill>
                <a:gsLst>
                  <a:gs pos="0">
                    <a:srgbClr val="97BAFF">
                      <a:tint val="66000"/>
                      <a:satMod val="160000"/>
                    </a:srgbClr>
                  </a:gs>
                  <a:gs pos="19000">
                    <a:srgbClr val="97BAFF">
                      <a:tint val="44500"/>
                      <a:satMod val="160000"/>
                    </a:srgbClr>
                  </a:gs>
                  <a:gs pos="100000">
                    <a:srgbClr val="97BAFF">
                      <a:tint val="23500"/>
                      <a:satMod val="160000"/>
                    </a:srgbClr>
                  </a:gs>
                </a:gsLst>
                <a:lin ang="16200000" scaled="1"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-269875" algn="ctr">
                  <a:spcBef>
                    <a:spcPts val="0"/>
                  </a:spcBef>
                  <a:buClr>
                    <a:srgbClr val="2A4E9E"/>
                  </a:buClr>
                  <a:buSzPct val="100000"/>
                </a:pPr>
                <a:r>
                  <a:rPr lang="ru-RU" sz="900" dirty="0">
                    <a:solidFill>
                      <a:srgbClr val="000099"/>
                    </a:solidFill>
                  </a:rPr>
                  <a:t>обработка</a:t>
                </a: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337" y="1977980"/>
                <a:ext cx="359417" cy="359417"/>
              </a:xfrm>
              <a:prstGeom prst="rect">
                <a:avLst/>
              </a:prstGeom>
              <a:effectLst>
                <a:outerShdw blurRad="762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cxnSp>
          <p:nvCxnSpPr>
            <p:cNvPr id="66" name="Соединительная линия уступом 91"/>
            <p:cNvCxnSpPr>
              <a:stCxn id="3" idx="3"/>
              <a:endCxn id="174" idx="1"/>
            </p:cNvCxnSpPr>
            <p:nvPr/>
          </p:nvCxnSpPr>
          <p:spPr bwMode="auto">
            <a:xfrm flipV="1">
              <a:off x="1254754" y="1929638"/>
              <a:ext cx="471427" cy="228051"/>
            </a:xfrm>
            <a:prstGeom prst="bentConnector3">
              <a:avLst>
                <a:gd name="adj1" fmla="val 58452"/>
              </a:avLst>
            </a:prstGeom>
            <a:ln/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1C0AEF93-C5F8-49BB-AEA6-AD6933417C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6865" y="1799260"/>
            <a:ext cx="278541" cy="2728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C0AEF93-C5F8-49BB-AEA6-AD6933417C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2789" y="3707199"/>
            <a:ext cx="257230" cy="252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C0AEF93-C5F8-49BB-AEA6-AD6933417C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2789" y="4434299"/>
            <a:ext cx="257230" cy="2520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C0AEF93-C5F8-49BB-AEA6-AD6933417C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11737" y="1137085"/>
            <a:ext cx="293977" cy="2880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C0AEF93-C5F8-49BB-AEA6-AD6933417C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6678902" y="4619639"/>
            <a:ext cx="404218" cy="39600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C0AEF93-C5F8-49BB-AEA6-AD6933417C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005816" y="1572319"/>
            <a:ext cx="293977" cy="2880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1C0AEF93-C5F8-49BB-AEA6-AD6933417C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406167" y="978383"/>
            <a:ext cx="29397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Режимно-балансовая ситуация &amp;#x0D;&amp;#x0A;в ЕЭС России в ОЗП 2013/2014 г., &amp;#x0D;&amp;#x0A;задачи по подготовке к ОЗП 2014/2015 г.&amp;quot;&quot;/&gt;&lt;property id=&quot;20307&quot; value=&quot;257&quot;/&gt;&lt;/object&gt;&lt;object type=&quot;3&quot; unique_id=&quot;11364&quot;&gt;&lt;property id=&quot;20148&quot; value=&quot;5&quot;/&gt;&lt;property id=&quot;20300&quot; value=&quot;Slide 19 - &amp;quot;Спасибо за внимание&amp;quot;&quot;/&gt;&lt;property id=&quot;20307&quot; value=&quot;287&quot;/&gt;&lt;/object&gt;&lt;object type=&quot;3&quot; unique_id=&quot;15650&quot;&gt;&lt;property id=&quot;20148&quot; value=&quot;5&quot;/&gt;&lt;property id=&quot;20300&quot; value=&quot;Slide 10 - &amp;quot;Итоги работы в ОЗП 2013/2014 г.&amp;#x0D;&amp;#x0A;Проблемы управления режимом работы ОЭС Северо-Запада&amp;quot;&quot;/&gt;&lt;property id=&quot;20307&quot; value=&quot;486&quot;/&gt;&lt;/object&gt;&lt;object type=&quot;3&quot; unique_id=&quot;15651&quot;&gt;&lt;property id=&quot;20148&quot; value=&quot;5&quot;/&gt;&lt;property id=&quot;20300&quot; value=&quot;Slide 12 - &amp;quot;Задачи по подготовке к ОЗП 2014/2015 г.&amp;#x0D;&amp;#x0A;Обеспечение накопления гидроресурсов к ОЗП 2014/2015 г.&amp;quot;&quot;/&gt;&lt;property id=&quot;20307&quot; value=&quot;483&quot;/&gt;&lt;/object&gt;&lt;object type=&quot;3&quot; unique_id=&quot;15652&quot;&gt;&lt;property id=&quot;20148&quot; value=&quot;5&quot;/&gt;&lt;property id=&quot;20300&quot; value=&quot;Slide 11 - &amp;quot;Итоги работы в ОЗП 2013/2014 г.&amp;#x0D;&amp;#x0A;Проблемы управления режимом работы ОЭС Востока&amp;quot;&quot;/&gt;&lt;property id=&quot;20307&quot; value=&quot;488&quot;/&gt;&lt;/object&gt;&lt;object type=&quot;3&quot; unique_id=&quot;15653&quot;&gt;&lt;property id=&quot;20148&quot; value=&quot;5&quot;/&gt;&lt;property id=&quot;20300&quot; value=&quot;Slide 13 - &amp;quot;Задачи по подготовке к ОЗП 2014/2015 г.&amp;#x0D;&amp;#x0A;Разработка и реализация мероприятий в РВР&amp;quot;&quot;/&gt;&lt;property id=&quot;20307&quot; value=&quot;487&quot;/&gt;&lt;/object&gt;&lt;object type=&quot;3&quot; unique_id=&quot;15654&quot;&gt;&lt;property id=&quot;20148&quot; value=&quot;5&quot;/&gt;&lt;property id=&quot;20300&quot; value=&quot;Slide 14 - &amp;quot;Задачи по подготовке к ОЗП 2014/2015 г. &amp;#x0D;&amp;#x0A;Обеспечение устойчивой работы газовых турбин&amp;quot;&quot;/&gt;&lt;property id=&quot;20307&quot; value=&quot;489&quot;/&gt;&lt;/object&gt;&lt;object type=&quot;3&quot; unique_id=&quot;15814&quot;&gt;&lt;property id=&quot;20148&quot; value=&quot;5&quot;/&gt;&lt;property id=&quot;20300&quot; value=&quot;Slide 2 - &amp;quot;Итоги работы в ОЗП 2013/2014 г.&amp;#x0D;&amp;#x0A;Максимум потребления мощности&amp;quot;&quot;/&gt;&lt;property id=&quot;20307&quot; value=&quot;535&quot;/&gt;&lt;/object&gt;&lt;object type=&quot;3&quot; unique_id=&quot;15815&quot;&gt;&lt;property id=&quot;20148&quot; value=&quot;5&quot;/&gt;&lt;property id=&quot;20300&quot; value=&quot;Slide 3 - &amp;quot;Итоги работы в ОЗП 2013/2014 г. &amp;#x0D;&amp;#x0A;Структура баланса мощности&amp;quot;&quot;/&gt;&lt;property id=&quot;20307&quot; value=&quot;536&quot;/&gt;&lt;/object&gt;&lt;object type=&quot;3&quot; unique_id=&quot;15816&quot;&gt;&lt;property id=&quot;20148&quot; value=&quot;5&quot;/&gt;&lt;property id=&quot;20300&quot; value=&quot;Slide 20 - &amp;quot;Итоги работы в ОЗП 2013/2014 г.&amp;#x0D;&amp;#x0A;Влияние температурного фактора на максимум&amp;#x0D;&amp;#x0A;потребления мощности ЕЭС России&amp;quot;&quot;/&gt;&lt;property id=&quot;20307&quot; value=&quot;537&quot;/&gt;&lt;/object&gt;&lt;object type=&quot;3&quot; unique_id=&quot;15817&quot;&gt;&lt;property id=&quot;20148&quot; value=&quot;5&quot;/&gt;&lt;property id=&quot;20300&quot; value=&quot;Slide 4 - &amp;quot;Итоги работы в ОЗП 2013/2014 г.&amp;#x0D;&amp;#x0A;Влияние температурных аномалий&amp;quot;&quot;/&gt;&lt;property id=&quot;20307&quot; value=&quot;538&quot;/&gt;&lt;/object&gt;&lt;object type=&quot;3&quot; unique_id=&quot;15818&quot;&gt;&lt;property id=&quot;20148&quot; value=&quot;5&quot;/&gt;&lt;property id=&quot;20300&quot; value=&quot;Slide 5 - &amp;quot;Итоги работы в ОЗП 2013/2014 г.&amp;#x0D;&amp;#x0A;Структура выработки электроэнергии&amp;quot;&quot;/&gt;&lt;property id=&quot;20307&quot; value=&quot;539&quot;/&gt;&lt;/object&gt;&lt;object type=&quot;3&quot; unique_id=&quot;15819&quot;&gt;&lt;property id=&quot;20148&quot; value=&quot;5&quot;/&gt;&lt;property id=&quot;20300&quot; value=&quot;Slide 6 - &amp;quot;Итоги работы в ОЗП 2013/2014 г.&amp;#x0D;&amp;#x0A;Анализ максимума потребления мощности энергосистем&amp;quot;&quot;/&gt;&lt;property id=&quot;20307&quot; value=&quot;540&quot;/&gt;&lt;/object&gt;&lt;object type=&quot;3&quot; unique_id=&quot;15823&quot;&gt;&lt;property id=&quot;20148&quot; value=&quot;5&quot;/&gt;&lt;property id=&quot;20300&quot; value=&quot;Slide 15 - &amp;quot;Задачи по подготовке к ОЗП 2014/2015 г. &amp;#x0D;&amp;#x0A;Реализация нового механизма ВСВГО&amp;quot;&quot;/&gt;&lt;property id=&quot;20307&quot; value=&quot;504&quot;/&gt;&lt;/object&gt;&lt;object type=&quot;3&quot; unique_id=&quot;15824&quot;&gt;&lt;property id=&quot;20148&quot; value=&quot;5&quot;/&gt;&lt;property id=&quot;20300&quot; value=&quot;Slide 16 - &amp;quot;Задачи по подготовке к ОЗП 2014/2015 г. &amp;#x0D;&amp;#x0A;Вводы генерирующего оборудования электростанций&amp;quot;&quot;/&gt;&lt;property id=&quot;20307&quot; value=&quot;541&quot;/&gt;&lt;/object&gt;&lt;object type=&quot;3&quot; unique_id=&quot;15825&quot;&gt;&lt;property id=&quot;20148&quot; value=&quot;5&quot;/&gt;&lt;property id=&quot;20300&quot; value=&quot;Slide 17 - &amp;quot;Задачи по подготовке к ОЗП 2014/2015 г.&amp;#x0D;&amp;#x0A;Вводы электросетевых объектов&amp;quot;&quot;/&gt;&lt;property id=&quot;20307&quot; value=&quot;542&quot;/&gt;&lt;/object&gt;&lt;object type=&quot;3&quot; unique_id=&quot;15826&quot;&gt;&lt;property id=&quot;20148&quot; value=&quot;5&quot;/&gt;&lt;property id=&quot;20300&quot; value=&quot;Slide 18 - &amp;quot;Ключевые  задачи по подготовке  ЕЭС России к работе в  ОЗП 2014/2015 г. и на ближайшую перспективу&amp;quot;&quot;/&gt;&lt;property id=&quot;20307&quot; value=&quot;543&quot;/&gt;&lt;/object&gt;&lt;object type=&quot;3&quot; unique_id=&quot;15827&quot;&gt;&lt;property id=&quot;20148&quot; value=&quot;5&quot;/&gt;&lt;property id=&quot;20300&quot; value=&quot;Slide 21 - &amp;quot;Итоги работы в ОЗП 2013/2014: &amp;#x0D;&amp;#x0A;изменение установленной мощности электростанций в 2013 г.&amp;quot;&quot;/&gt;&lt;property id=&quot;20307&quot; value=&quot;528&quot;/&gt;&lt;/object&gt;&lt;object type=&quot;3&quot; unique_id=&quot;15828&quot;&gt;&lt;property id=&quot;20148&quot; value=&quot;5&quot;/&gt;&lt;property id=&quot;20300&quot; value=&quot;Slide 22 - &amp;quot;Подготовка к ОЗП 2014/2015: &amp;#x0D;&amp;#x0A;ожидаемое изменение установленной мощности &amp;#x0D;&amp;#x0A;электростанций в 2014 году&amp;quot;&quot;/&gt;&lt;property id=&quot;20307&quot; value=&quot;529&quot;/&gt;&lt;/object&gt;&lt;object type=&quot;3&quot; unique_id=&quot;15829&quot;&gt;&lt;property id=&quot;20148&quot; value=&quot;5&quot;/&gt;&lt;property id=&quot;20300&quot; value=&quot;Slide 23 - &amp;quot;Итоги работы в ОЗП 2013/2014 г.:&amp;#x0D;&amp;#x0A;Аварийность на электрических станциях&amp;quot;&quot;/&gt;&lt;property id=&quot;20307&quot; value=&quot;530&quot;/&gt;&lt;/object&gt;&lt;object type=&quot;3&quot; unique_id=&quot;15830&quot;&gt;&lt;property id=&quot;20148&quot; value=&quot;5&quot;/&gt;&lt;property id=&quot;20300&quot; value=&quot;Slide 24 - &amp;quot;Задачи до ОЗП 2014/2015 г.: &amp;#x0D;&amp;#x0A;вводы электросетевых объектов&amp;quot;&quot;/&gt;&lt;property id=&quot;20307&quot; value=&quot;531&quot;/&gt;&lt;/object&gt;&lt;object type=&quot;3&quot; unique_id=&quot;15909&quot;&gt;&lt;property id=&quot;20148&quot; value=&quot;5&quot;/&gt;&lt;property id=&quot;20300&quot; value=&quot;Slide 7 - &amp;quot;Итоги работы в ОЗП 2013/2014 г.&amp;#x0D;&amp;#x0A;Аварийность в ЕЭС России&amp;quot;&quot;/&gt;&lt;property id=&quot;20307&quot; value=&quot;547&quot;/&gt;&lt;/object&gt;&lt;object type=&quot;3&quot; unique_id=&quot;15910&quot;&gt;&lt;property id=&quot;20148&quot; value=&quot;5&quot;/&gt;&lt;property id=&quot;20300&quot; value=&quot;Slide 8 - &amp;quot;Итоги работы в ОЗП 2013/2014 г.&amp;#x0D;&amp;#x0A;Аварийность на электростаницях ЕЭС России&amp;quot;&quot;/&gt;&lt;property id=&quot;20307&quot; value=&quot;548&quot;/&gt;&lt;/object&gt;&lt;object type=&quot;3&quot; unique_id=&quot;15911&quot;&gt;&lt;property id=&quot;20148&quot; value=&quot;5&quot;/&gt;&lt;property id=&quot;20300&quot; value=&quot;Slide 9 - &amp;quot;Итоги работы в ОЗП 2013/2014 г.&amp;#x0D;&amp;#x0A;Аварийность в электрических сетях ЕЭС России&amp;quot;&quot;/&gt;&lt;property id=&quot;20307&quot; value=&quot;5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5EA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269875" indent="-269875" algn="just">
          <a:spcBef>
            <a:spcPts val="0"/>
          </a:spcBef>
          <a:buClr>
            <a:srgbClr val="2A4E9E"/>
          </a:buClr>
          <a:buSzPct val="100000"/>
          <a:defRPr sz="12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8__x043d__x0441__x0442__x0440__x0443__x043a__x0446__x0438__x0438_ xmlns="974fca33-4970-4d2d-ba16-e20f9040fc2f">
      <Url xsi:nil="true"/>
      <Description xsi:nil="true"/>
    </_x0418__x043d__x0441__x0442__x0440__x0443__x043a__x0446__x0438__x0438_>
    <_x003a_ xmlns="974fca33-4970-4d2d-ba16-e20f9040fc2f">Фирменный стиль</_x003a_>
    <FileType xmlns="http://schemas.microsoft.com/sharepoint/v3" xsi:nil="true"/>
    <_dlc_DocId xmlns="8e7233b4-5965-433d-8056-65ca843b7609">ADCXMQC75VVE-4588-33</_dlc_DocId>
    <_dlc_DocIdUrl xmlns="8e7233b4-5965-433d-8056-65ca843b7609">
      <Url>http://portal.cdu.so/ia/ccp/_layouts/DocIdRedir.aspx?ID=ADCXMQC75VVE-4588-33</Url>
      <Description>ADCXMQC75VVE-4588-33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4F7122F58C57448B74238A64DE90697" ma:contentTypeVersion="12" ma:contentTypeDescription="Создание документа." ma:contentTypeScope="" ma:versionID="52a0d0bea0c5523b0f62fe08f049c891">
  <xsd:schema xmlns:xsd="http://www.w3.org/2001/XMLSchema" xmlns:xs="http://www.w3.org/2001/XMLSchema" xmlns:p="http://schemas.microsoft.com/office/2006/metadata/properties" xmlns:ns1="http://schemas.microsoft.com/sharepoint/v3" xmlns:ns2="8e7233b4-5965-433d-8056-65ca843b7609" xmlns:ns3="974fca33-4970-4d2d-ba16-e20f9040fc2f" targetNamespace="http://schemas.microsoft.com/office/2006/metadata/properties" ma:root="true" ma:fieldsID="8917e014c75fe9ecafdefce882ae6559" ns1:_="" ns2:_="" ns3:_="">
    <xsd:import namespace="http://schemas.microsoft.com/sharepoint/v3"/>
    <xsd:import namespace="8e7233b4-5965-433d-8056-65ca843b7609"/>
    <xsd:import namespace="974fca33-4970-4d2d-ba16-e20f9040fc2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PersistId" minOccurs="0"/>
                <xsd:element ref="ns1:FileType" minOccurs="0"/>
                <xsd:element ref="ns3:_x003a_" minOccurs="0"/>
                <xsd:element ref="ns3:_x0418__x043d__x0441__x0442__x0440__x0443__x043a__x0446__x0438__x0438_" minOccurs="0"/>
                <xsd:element ref="ns2:_dlc_DocId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Type" ma:index="10" nillable="true" ma:displayName="Тип файла" ma:internalName="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33b4-5965-433d-8056-65ca843b76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PersistId" ma:index="9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_dlc_DocIdUrl" ma:index="13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fca33-4970-4d2d-ba16-e20f9040fc2f" elementFormDefault="qualified">
    <xsd:import namespace="http://schemas.microsoft.com/office/2006/documentManagement/types"/>
    <xsd:import namespace="http://schemas.microsoft.com/office/infopath/2007/PartnerControls"/>
    <xsd:element name="_x003a_" ma:index="11" nillable="true" ma:displayName=":" ma:default="Бронирование переговорных" ma:format="Dropdown" ma:internalName="_x003a_">
      <xsd:simpleType>
        <xsd:restriction base="dms:Choice">
          <xsd:enumeration value="Бронирование переговорных"/>
          <xsd:enumeration value="Организация проведения мероприятий/командировок"/>
          <xsd:enumeration value="Паспортно-визовое обеспечение"/>
          <xsd:enumeration value="Медиа Центр"/>
          <xsd:enumeration value="Переводы"/>
          <xsd:enumeration value="Фирменный стиль"/>
          <xsd:enumeration value="Бронирование переговорной"/>
        </xsd:restriction>
      </xsd:simpleType>
    </xsd:element>
    <xsd:element name="_x0418__x043d__x0441__x0442__x0440__x0443__x043a__x0446__x0438__x0438_" ma:index="12" nillable="true" ma:displayName="Инструкции" ma:format="Hyperlink" ma:internalName="_x0418__x043d__x0441__x0442__x0440__x0443__x043a__x0446__x0438__x0438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97F7BF-3882-4B54-887A-5BC228BC485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D8302C0-632E-47ED-BCA2-6066A64D5E0B}">
  <ds:schemaRefs>
    <ds:schemaRef ds:uri="http://purl.org/dc/elements/1.1/"/>
    <ds:schemaRef ds:uri="8e7233b4-5965-433d-8056-65ca843b7609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974fca33-4970-4d2d-ba16-e20f9040fc2f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52AE9D2-4CCB-40FA-98C6-B50288B62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7233b4-5965-433d-8056-65ca843b7609"/>
    <ds:schemaRef ds:uri="974fca33-4970-4d2d-ba16-e20f9040fc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1723FDE-AD3A-4577-8B05-E31137A6FC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35958</TotalTime>
  <Words>1369</Words>
  <Application>Microsoft Office PowerPoint</Application>
  <PresentationFormat>Экран (16:9)</PresentationFormat>
  <Paragraphs>226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Courier New</vt:lpstr>
      <vt:lpstr>Impact</vt:lpstr>
      <vt:lpstr>Times New Roman</vt:lpstr>
      <vt:lpstr>Wingdings</vt:lpstr>
      <vt:lpstr>Оформление по умолчанию</vt:lpstr>
      <vt:lpstr>Опыт эксплуатации информационной модели ОЭС Урала после интеграции с пилотными зонами ПАО «Россети»</vt:lpstr>
      <vt:lpstr>Пилотная организация информационного обмена в формате CIM в ОЭС Урала</vt:lpstr>
      <vt:lpstr>Основные комплексы работ по интеграции информационных моделей </vt:lpstr>
      <vt:lpstr>О моделировании объектов электрической сети  ДЗО Россетей</vt:lpstr>
      <vt:lpstr>О верификации передаваемых фрагментов ИМ</vt:lpstr>
      <vt:lpstr>Примеры типовых ошибок в передаваемых фрагментах ИМ</vt:lpstr>
      <vt:lpstr>Примеры типовых ошибок в передаваемых фрагментах ИМ</vt:lpstr>
      <vt:lpstr>Требования к составу информации, необходимой для обмена между ИМ АО «СО ЕЭС» и ПАО «Россети»</vt:lpstr>
      <vt:lpstr>Структурная схема получения и использования данных в «классическом формате»</vt:lpstr>
      <vt:lpstr>Структурная схема информационного обмена  в формате CIM </vt:lpstr>
      <vt:lpstr>Презентация PowerPoint</vt:lpstr>
      <vt:lpstr>Плюсы расширения информационной модели Тюменского РДУ</vt:lpstr>
      <vt:lpstr>Развитие информационного обмена в формате CIM  с сетевыми организациями  в ОЭС Урала</vt:lpstr>
      <vt:lpstr>О перспективах использования CIM  в деловых процессах</vt:lpstr>
      <vt:lpstr>Спасибо за внимание</vt:lpstr>
    </vt:vector>
  </TitlesOfParts>
  <Company>ОАО "СО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Кузнецов Александр Владимирович</cp:lastModifiedBy>
  <cp:revision>2875</cp:revision>
  <cp:lastPrinted>2015-04-24T06:35:00Z</cp:lastPrinted>
  <dcterms:created xsi:type="dcterms:W3CDTF">2006-09-14T10:04:19Z</dcterms:created>
  <dcterms:modified xsi:type="dcterms:W3CDTF">2022-02-08T06:40:19Z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0x01010094F7122F58C57448B74238A64DE90697</vt:lpwstr>
  </property>
  <property fmtid="{D5CDD505-2E9C-101B-9397-08002B2CF9AE}" pid="3" name="_dlc_DocIdItemGuid">
    <vt:lpwstr>324ffc0c-f162-4ea5-92ce-8dc71d99cfd5</vt:lpwstr>
  </property>
</Properties>
</file>